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lexandria" panose="020B0604020202020204" charset="-78"/>
      <p:regular r:id="rId18"/>
    </p:embeddedFont>
    <p:embeddedFont>
      <p:font typeface="Arimo" panose="020B0604020202020204" charset="0"/>
      <p:regular r:id="rId19"/>
    </p:embeddedFont>
    <p:embeddedFont>
      <p:font typeface="Arimo Bold" panose="020B0604020202020204" charset="0"/>
      <p:regular r:id="rId20"/>
    </p:embeddedFont>
    <p:embeddedFont>
      <p:font typeface="Arimo Italics" panose="020B0604020202020204" charset="0"/>
      <p:regular r:id="rId21"/>
    </p:embeddedFon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4219426"/>
            <a:ext cx="9445526" cy="1810047"/>
          </a:xfrm>
          <a:prstGeom prst="rect">
            <a:avLst/>
          </a:prstGeom>
        </p:spPr>
        <p:txBody>
          <a:bodyPr lIns="0" tIns="0" rIns="0" bIns="0" rtlCol="0" anchor="t">
            <a:spAutoFit/>
          </a:bodyPr>
          <a:lstStyle/>
          <a:p>
            <a:pPr algn="ctr">
              <a:lnSpc>
                <a:spcPts val="6937"/>
              </a:lnSpc>
            </a:pPr>
            <a:r>
              <a:rPr lang="en-US" sz="5562">
                <a:solidFill>
                  <a:srgbClr val="1B1B27"/>
                </a:solidFill>
                <a:latin typeface="Alexandria"/>
                <a:ea typeface="Alexandria"/>
                <a:cs typeface="Alexandria"/>
                <a:sym typeface="Alexandria"/>
              </a:rPr>
              <a:t> Polynomial Regression Using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3984724" y="440680"/>
            <a:ext cx="10318402" cy="521048"/>
          </a:xfrm>
          <a:prstGeom prst="rect">
            <a:avLst/>
          </a:prstGeom>
        </p:spPr>
        <p:txBody>
          <a:bodyPr lIns="0" tIns="0" rIns="0" bIns="0" rtlCol="0" anchor="t">
            <a:spAutoFit/>
          </a:bodyPr>
          <a:lstStyle/>
          <a:p>
            <a:pPr algn="ctr">
              <a:lnSpc>
                <a:spcPts val="3999"/>
              </a:lnSpc>
            </a:pPr>
            <a:r>
              <a:rPr lang="en-US" sz="3187">
                <a:solidFill>
                  <a:srgbClr val="1B1B27"/>
                </a:solidFill>
                <a:latin typeface="Alexandria"/>
                <a:ea typeface="Alexandria"/>
                <a:cs typeface="Alexandria"/>
                <a:sym typeface="Alexandria"/>
              </a:rPr>
              <a:t>Code Example: Scikit-Learn Polynomial Regression</a:t>
            </a:r>
          </a:p>
        </p:txBody>
      </p:sp>
      <p:sp>
        <p:nvSpPr>
          <p:cNvPr id="7" name="TextBox 7"/>
          <p:cNvSpPr txBox="1"/>
          <p:nvPr/>
        </p:nvSpPr>
        <p:spPr>
          <a:xfrm>
            <a:off x="572989" y="1222474"/>
            <a:ext cx="17142024" cy="269304"/>
          </a:xfrm>
          <a:prstGeom prst="rect">
            <a:avLst/>
          </a:prstGeom>
        </p:spPr>
        <p:txBody>
          <a:bodyPr lIns="0" tIns="0" rIns="0" bIns="0" rtlCol="0" anchor="t">
            <a:spAutoFit/>
          </a:bodyPr>
          <a:lstStyle/>
          <a:p>
            <a:pPr algn="l">
              <a:lnSpc>
                <a:spcPts val="2062"/>
              </a:lnSpc>
            </a:pPr>
            <a:r>
              <a:rPr lang="en-US" sz="2000" dirty="0">
                <a:solidFill>
                  <a:srgbClr val="404155"/>
                </a:solidFill>
                <a:latin typeface="Arimo"/>
                <a:ea typeface="Arimo"/>
                <a:cs typeface="Arimo"/>
                <a:sym typeface="Arimo"/>
              </a:rPr>
              <a:t>Here's a complete Python script demonstrating polynomial regression using </a:t>
            </a:r>
            <a:r>
              <a:rPr lang="en-US" sz="2000" dirty="0" err="1">
                <a:solidFill>
                  <a:srgbClr val="404155"/>
                </a:solidFill>
                <a:latin typeface="Arimo"/>
                <a:ea typeface="Arimo"/>
                <a:cs typeface="Arimo"/>
                <a:sym typeface="Arimo"/>
              </a:rPr>
              <a:t>Scikit</a:t>
            </a:r>
            <a:r>
              <a:rPr lang="en-US" sz="2000" dirty="0">
                <a:solidFill>
                  <a:srgbClr val="404155"/>
                </a:solidFill>
                <a:latin typeface="Arimo"/>
                <a:ea typeface="Arimo"/>
                <a:cs typeface="Arimo"/>
                <a:sym typeface="Arimo"/>
              </a:rPr>
              <a:t>-learn. This example fits a degree-2 polynomial to a simple dataset.</a:t>
            </a:r>
          </a:p>
        </p:txBody>
      </p:sp>
      <p:grpSp>
        <p:nvGrpSpPr>
          <p:cNvPr id="8" name="Group 8"/>
          <p:cNvGrpSpPr/>
          <p:nvPr/>
        </p:nvGrpSpPr>
        <p:grpSpPr>
          <a:xfrm>
            <a:off x="572989" y="1735188"/>
            <a:ext cx="17142024" cy="8103691"/>
            <a:chOff x="0" y="0"/>
            <a:chExt cx="22856032" cy="10804922"/>
          </a:xfrm>
        </p:grpSpPr>
        <p:sp>
          <p:nvSpPr>
            <p:cNvPr id="9" name="Freeform 9"/>
            <p:cNvSpPr/>
            <p:nvPr/>
          </p:nvSpPr>
          <p:spPr>
            <a:xfrm>
              <a:off x="0" y="0"/>
              <a:ext cx="22855935" cy="10804906"/>
            </a:xfrm>
            <a:custGeom>
              <a:avLst/>
              <a:gdLst/>
              <a:ahLst/>
              <a:cxnLst/>
              <a:rect l="l" t="t" r="r" b="b"/>
              <a:pathLst>
                <a:path w="22855935" h="10804906">
                  <a:moveTo>
                    <a:pt x="0" y="91694"/>
                  </a:moveTo>
                  <a:cubicBezTo>
                    <a:pt x="0" y="41021"/>
                    <a:pt x="41021" y="0"/>
                    <a:pt x="91694" y="0"/>
                  </a:cubicBezTo>
                  <a:lnTo>
                    <a:pt x="22764242" y="0"/>
                  </a:lnTo>
                  <a:cubicBezTo>
                    <a:pt x="22814914" y="0"/>
                    <a:pt x="22855935" y="41021"/>
                    <a:pt x="22855935" y="91694"/>
                  </a:cubicBezTo>
                  <a:lnTo>
                    <a:pt x="22855935" y="10713212"/>
                  </a:lnTo>
                  <a:cubicBezTo>
                    <a:pt x="22855935" y="10763885"/>
                    <a:pt x="22814914" y="10804906"/>
                    <a:pt x="22764242" y="10804906"/>
                  </a:cubicBezTo>
                  <a:lnTo>
                    <a:pt x="91694" y="10804906"/>
                  </a:lnTo>
                  <a:cubicBezTo>
                    <a:pt x="41021" y="10804906"/>
                    <a:pt x="0" y="10763885"/>
                    <a:pt x="0" y="10713212"/>
                  </a:cubicBezTo>
                  <a:close/>
                </a:path>
              </a:pathLst>
            </a:custGeom>
            <a:solidFill>
              <a:srgbClr val="ECECF2"/>
            </a:solidFill>
            <a:ln w="12700">
              <a:solidFill>
                <a:srgbClr val="000000"/>
              </a:solidFill>
            </a:ln>
          </p:spPr>
        </p:sp>
      </p:grpSp>
      <p:grpSp>
        <p:nvGrpSpPr>
          <p:cNvPr id="10" name="Group 10"/>
          <p:cNvGrpSpPr/>
          <p:nvPr/>
        </p:nvGrpSpPr>
        <p:grpSpPr>
          <a:xfrm>
            <a:off x="564802" y="1735188"/>
            <a:ext cx="17158395" cy="8103691"/>
            <a:chOff x="0" y="0"/>
            <a:chExt cx="22877860" cy="10804922"/>
          </a:xfrm>
        </p:grpSpPr>
        <p:sp>
          <p:nvSpPr>
            <p:cNvPr id="11" name="Freeform 11"/>
            <p:cNvSpPr/>
            <p:nvPr/>
          </p:nvSpPr>
          <p:spPr>
            <a:xfrm>
              <a:off x="0" y="0"/>
              <a:ext cx="22877906" cy="10804906"/>
            </a:xfrm>
            <a:custGeom>
              <a:avLst/>
              <a:gdLst/>
              <a:ahLst/>
              <a:cxnLst/>
              <a:rect l="l" t="t" r="r" b="b"/>
              <a:pathLst>
                <a:path w="22877906" h="10804906">
                  <a:moveTo>
                    <a:pt x="0" y="32766"/>
                  </a:moveTo>
                  <a:cubicBezTo>
                    <a:pt x="0" y="14605"/>
                    <a:pt x="14605" y="0"/>
                    <a:pt x="32766" y="0"/>
                  </a:cubicBezTo>
                  <a:lnTo>
                    <a:pt x="22845140" y="0"/>
                  </a:lnTo>
                  <a:cubicBezTo>
                    <a:pt x="22863175" y="0"/>
                    <a:pt x="22877906" y="14605"/>
                    <a:pt x="22877906" y="32766"/>
                  </a:cubicBezTo>
                  <a:lnTo>
                    <a:pt x="22877906" y="10772140"/>
                  </a:lnTo>
                  <a:cubicBezTo>
                    <a:pt x="22877906" y="10790174"/>
                    <a:pt x="22863302" y="10804906"/>
                    <a:pt x="22845140" y="10804906"/>
                  </a:cubicBezTo>
                  <a:lnTo>
                    <a:pt x="32766" y="10804906"/>
                  </a:lnTo>
                  <a:cubicBezTo>
                    <a:pt x="14732" y="10804906"/>
                    <a:pt x="0" y="10790301"/>
                    <a:pt x="0" y="10772140"/>
                  </a:cubicBezTo>
                  <a:close/>
                </a:path>
              </a:pathLst>
            </a:custGeom>
            <a:solidFill>
              <a:srgbClr val="ECECF2"/>
            </a:solidFill>
            <a:ln w="12700">
              <a:solidFill>
                <a:srgbClr val="000000"/>
              </a:solidFill>
            </a:ln>
          </p:spPr>
        </p:sp>
      </p:grpSp>
      <p:sp>
        <p:nvSpPr>
          <p:cNvPr id="12" name="TextBox 12"/>
          <p:cNvSpPr txBox="1"/>
          <p:nvPr/>
        </p:nvSpPr>
        <p:spPr>
          <a:xfrm>
            <a:off x="728514" y="1781770"/>
            <a:ext cx="16830972" cy="7540526"/>
          </a:xfrm>
          <a:prstGeom prst="rect">
            <a:avLst/>
          </a:prstGeom>
        </p:spPr>
        <p:txBody>
          <a:bodyPr lIns="0" tIns="0" rIns="0" bIns="0" rtlCol="0" anchor="t">
            <a:spAutoFit/>
          </a:bodyPr>
          <a:lstStyle/>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import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numpy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as np</a:t>
            </a: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import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matplotlib.pyplot</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as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a:t>
            </a: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from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sklearn.preprocessing</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import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PolynomialFeatures</a:t>
            </a: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from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sklearn.linear_model</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import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LinearRegression</a:t>
            </a: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Sample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datax</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np.array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([1, 2, 3, 4, 5, 6, 7, 8, 9, 10]).reshape(-1, 1)</a:t>
            </a: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y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np.array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([2, 5, 7, 8, 10, 13, 17, 22, 28, 35])</a:t>
            </a: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Create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PolynomialFeatures</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object (degree 2)</a:t>
            </a: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poly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PolynomialFeatures</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(degree=2)</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X_poly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poly.fit_transform</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(x)</a:t>
            </a: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Create and fit a Linear Regression model</a:t>
            </a: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model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LinearRegression</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model.fit</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X_poly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y)</a:t>
            </a:r>
          </a:p>
          <a:p>
            <a:pPr algn="l">
              <a:lnSpc>
                <a:spcPts val="2062"/>
              </a:lnSpc>
            </a:pPr>
            <a:endParaRPr lang="en-US" sz="2000"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Predict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valuesy_pred</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model.predict</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X_poly</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p>
          <a:p>
            <a:pPr algn="l">
              <a:lnSpc>
                <a:spcPts val="2062"/>
              </a:lnSpc>
            </a:pP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Plotting the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resultsplt.scatter</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(x, y, label='Original Data’)</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plt.plot</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(x,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y_pred</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 color='red', label='Polynomial Fit (Degree 2)’)</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plt.title</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("Polynomial Regression Fit with </a:t>
            </a: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Scikit</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-Learn")</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plt.xlabel</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("X Value")</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plt.ylabel</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("Y Value")</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plt.legend</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plt.grid</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(True)</a:t>
            </a:r>
          </a:p>
          <a:p>
            <a:pPr algn="l">
              <a:lnSpc>
                <a:spcPts val="2062"/>
              </a:lnSpc>
            </a:pPr>
            <a:r>
              <a:rPr lang="en-US" sz="2000" dirty="0" err="1">
                <a:solidFill>
                  <a:srgbClr val="404155"/>
                </a:solidFill>
                <a:latin typeface="Times New Roman" panose="02020603050405020304" pitchFamily="18" charset="0"/>
                <a:ea typeface="Consolas"/>
                <a:cs typeface="Times New Roman" panose="02020603050405020304" pitchFamily="18" charset="0"/>
                <a:sym typeface="Consolas"/>
              </a:rPr>
              <a:t>plt.show</a:t>
            </a:r>
            <a:r>
              <a:rPr lang="en-US" sz="2000" dirty="0">
                <a:solidFill>
                  <a:srgbClr val="404155"/>
                </a:solidFill>
                <a:latin typeface="Times New Roman" panose="02020603050405020304" pitchFamily="18" charset="0"/>
                <a:ea typeface="Consolas"/>
                <a:cs typeface="Times New Roman" panose="02020603050405020304" pitchFamily="18" charset="0"/>
                <a:sym typeface="Consola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10268" y="535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6239321" y="269975"/>
            <a:ext cx="5790010" cy="414152"/>
          </a:xfrm>
          <a:prstGeom prst="rect">
            <a:avLst/>
          </a:prstGeom>
        </p:spPr>
        <p:txBody>
          <a:bodyPr lIns="0" tIns="0" rIns="0" bIns="0" rtlCol="0" anchor="t">
            <a:spAutoFit/>
          </a:bodyPr>
          <a:lstStyle/>
          <a:p>
            <a:pPr algn="l">
              <a:lnSpc>
                <a:spcPts val="3437"/>
              </a:lnSpc>
            </a:pPr>
            <a:r>
              <a:rPr lang="en-US" sz="2750" b="1" dirty="0">
                <a:solidFill>
                  <a:srgbClr val="1B1B27"/>
                </a:solidFill>
                <a:latin typeface="Alexandria"/>
                <a:ea typeface="Alexandria"/>
                <a:cs typeface="Alexandria"/>
                <a:sym typeface="Alexandria"/>
              </a:rPr>
              <a:t>Choosing the Polynomial Degree</a:t>
            </a:r>
          </a:p>
        </p:txBody>
      </p:sp>
      <p:sp>
        <p:nvSpPr>
          <p:cNvPr id="7" name="TextBox 7"/>
          <p:cNvSpPr txBox="1"/>
          <p:nvPr/>
        </p:nvSpPr>
        <p:spPr>
          <a:xfrm>
            <a:off x="496044" y="1059061"/>
            <a:ext cx="17295911" cy="230832"/>
          </a:xfrm>
          <a:prstGeom prst="rect">
            <a:avLst/>
          </a:prstGeom>
        </p:spPr>
        <p:txBody>
          <a:bodyPr lIns="0" tIns="0" rIns="0" bIns="0" rtlCol="0" anchor="t">
            <a:spAutoFit/>
          </a:bodyPr>
          <a:lstStyle/>
          <a:p>
            <a:pPr algn="l">
              <a:lnSpc>
                <a:spcPts val="1750"/>
              </a:lnSpc>
            </a:pPr>
            <a:r>
              <a:rPr lang="en-US" sz="1600" dirty="0">
                <a:solidFill>
                  <a:srgbClr val="404155"/>
                </a:solidFill>
                <a:latin typeface="Arimo"/>
                <a:ea typeface="Arimo"/>
                <a:cs typeface="Arimo"/>
                <a:sym typeface="Arimo"/>
              </a:rPr>
              <a:t>Selecting the right polynomial degree is one of the most critical decisions in polynomial regression. An incorrect choice can lead to models that either fail to capture patterns or memorize noise.</a:t>
            </a:r>
          </a:p>
        </p:txBody>
      </p:sp>
      <p:sp>
        <p:nvSpPr>
          <p:cNvPr id="8" name="TextBox 8"/>
          <p:cNvSpPr txBox="1"/>
          <p:nvPr/>
        </p:nvSpPr>
        <p:spPr>
          <a:xfrm>
            <a:off x="6988969" y="1546026"/>
            <a:ext cx="4309914" cy="363885"/>
          </a:xfrm>
          <a:prstGeom prst="rect">
            <a:avLst/>
          </a:prstGeom>
        </p:spPr>
        <p:txBody>
          <a:bodyPr lIns="0" tIns="0" rIns="0" bIns="0" rtlCol="0" anchor="t">
            <a:spAutoFit/>
          </a:bodyPr>
          <a:lstStyle/>
          <a:p>
            <a:pPr algn="ctr">
              <a:lnSpc>
                <a:spcPts val="2750"/>
              </a:lnSpc>
            </a:pPr>
            <a:r>
              <a:rPr lang="en-US" sz="2187">
                <a:solidFill>
                  <a:srgbClr val="1B1B27"/>
                </a:solidFill>
                <a:latin typeface="Alexandria"/>
                <a:ea typeface="Alexandria"/>
                <a:cs typeface="Alexandria"/>
                <a:sym typeface="Alexandria"/>
              </a:rPr>
              <a:t>How Degree Affects the Model</a:t>
            </a:r>
          </a:p>
        </p:txBody>
      </p:sp>
      <p:grpSp>
        <p:nvGrpSpPr>
          <p:cNvPr id="9" name="Group 9"/>
          <p:cNvGrpSpPr/>
          <p:nvPr/>
        </p:nvGrpSpPr>
        <p:grpSpPr>
          <a:xfrm>
            <a:off x="486519" y="2112912"/>
            <a:ext cx="5689847" cy="1327398"/>
            <a:chOff x="0" y="0"/>
            <a:chExt cx="7586463" cy="1769863"/>
          </a:xfrm>
        </p:grpSpPr>
        <p:sp>
          <p:nvSpPr>
            <p:cNvPr id="10" name="Freeform 10"/>
            <p:cNvSpPr/>
            <p:nvPr/>
          </p:nvSpPr>
          <p:spPr>
            <a:xfrm>
              <a:off x="12700" y="12700"/>
              <a:ext cx="7561072" cy="1744472"/>
            </a:xfrm>
            <a:custGeom>
              <a:avLst/>
              <a:gdLst/>
              <a:ahLst/>
              <a:cxnLst/>
              <a:rect l="l" t="t" r="r" b="b"/>
              <a:pathLst>
                <a:path w="7561072" h="1744472">
                  <a:moveTo>
                    <a:pt x="0" y="79375"/>
                  </a:moveTo>
                  <a:cubicBezTo>
                    <a:pt x="0" y="35560"/>
                    <a:pt x="35941" y="0"/>
                    <a:pt x="80264" y="0"/>
                  </a:cubicBezTo>
                  <a:lnTo>
                    <a:pt x="7480808" y="0"/>
                  </a:lnTo>
                  <a:cubicBezTo>
                    <a:pt x="7525131" y="0"/>
                    <a:pt x="7561072" y="35560"/>
                    <a:pt x="7561072" y="79375"/>
                  </a:cubicBezTo>
                  <a:lnTo>
                    <a:pt x="7561072" y="1665097"/>
                  </a:lnTo>
                  <a:cubicBezTo>
                    <a:pt x="7561072" y="1708912"/>
                    <a:pt x="7525131" y="1744472"/>
                    <a:pt x="7480808" y="1744472"/>
                  </a:cubicBezTo>
                  <a:lnTo>
                    <a:pt x="80264" y="1744472"/>
                  </a:lnTo>
                  <a:cubicBezTo>
                    <a:pt x="35941" y="1744472"/>
                    <a:pt x="0" y="1708912"/>
                    <a:pt x="0" y="1665097"/>
                  </a:cubicBezTo>
                  <a:close/>
                </a:path>
              </a:pathLst>
            </a:custGeom>
            <a:solidFill>
              <a:srgbClr val="F9F9FF"/>
            </a:solidFill>
            <a:ln w="12700">
              <a:solidFill>
                <a:srgbClr val="000000"/>
              </a:solidFill>
            </a:ln>
          </p:spPr>
        </p:sp>
        <p:sp>
          <p:nvSpPr>
            <p:cNvPr id="11" name="Freeform 11"/>
            <p:cNvSpPr/>
            <p:nvPr/>
          </p:nvSpPr>
          <p:spPr>
            <a:xfrm>
              <a:off x="0" y="0"/>
              <a:ext cx="7586472" cy="1769872"/>
            </a:xfrm>
            <a:custGeom>
              <a:avLst/>
              <a:gdLst/>
              <a:ahLst/>
              <a:cxnLst/>
              <a:rect l="l" t="t" r="r" b="b"/>
              <a:pathLst>
                <a:path w="7586472" h="1769872">
                  <a:moveTo>
                    <a:pt x="0" y="92075"/>
                  </a:moveTo>
                  <a:cubicBezTo>
                    <a:pt x="0" y="41148"/>
                    <a:pt x="41783" y="0"/>
                    <a:pt x="92964" y="0"/>
                  </a:cubicBezTo>
                  <a:lnTo>
                    <a:pt x="7493508" y="0"/>
                  </a:lnTo>
                  <a:lnTo>
                    <a:pt x="7493508" y="12700"/>
                  </a:lnTo>
                  <a:lnTo>
                    <a:pt x="7493508" y="0"/>
                  </a:lnTo>
                  <a:cubicBezTo>
                    <a:pt x="7544689" y="0"/>
                    <a:pt x="7586472" y="41148"/>
                    <a:pt x="7586472" y="92075"/>
                  </a:cubicBezTo>
                  <a:lnTo>
                    <a:pt x="7573772" y="92075"/>
                  </a:lnTo>
                  <a:lnTo>
                    <a:pt x="7586472" y="92075"/>
                  </a:lnTo>
                  <a:lnTo>
                    <a:pt x="7586472" y="1677797"/>
                  </a:lnTo>
                  <a:lnTo>
                    <a:pt x="7573772" y="1677797"/>
                  </a:lnTo>
                  <a:lnTo>
                    <a:pt x="7586472" y="1677797"/>
                  </a:lnTo>
                  <a:cubicBezTo>
                    <a:pt x="7586472" y="1728851"/>
                    <a:pt x="7544689" y="1769872"/>
                    <a:pt x="7493508" y="1769872"/>
                  </a:cubicBezTo>
                  <a:lnTo>
                    <a:pt x="7493508" y="1757172"/>
                  </a:lnTo>
                  <a:lnTo>
                    <a:pt x="7493508" y="1769872"/>
                  </a:lnTo>
                  <a:lnTo>
                    <a:pt x="92964" y="1769872"/>
                  </a:lnTo>
                  <a:lnTo>
                    <a:pt x="92964" y="1757172"/>
                  </a:lnTo>
                  <a:lnTo>
                    <a:pt x="92964" y="1769872"/>
                  </a:lnTo>
                  <a:cubicBezTo>
                    <a:pt x="41783" y="1769872"/>
                    <a:pt x="0" y="1728724"/>
                    <a:pt x="0" y="1677797"/>
                  </a:cubicBezTo>
                  <a:lnTo>
                    <a:pt x="0" y="92075"/>
                  </a:lnTo>
                  <a:lnTo>
                    <a:pt x="12700" y="92075"/>
                  </a:lnTo>
                  <a:lnTo>
                    <a:pt x="0" y="92075"/>
                  </a:lnTo>
                  <a:moveTo>
                    <a:pt x="25400" y="92075"/>
                  </a:moveTo>
                  <a:lnTo>
                    <a:pt x="25400" y="1677797"/>
                  </a:lnTo>
                  <a:lnTo>
                    <a:pt x="12700" y="1677797"/>
                  </a:lnTo>
                  <a:lnTo>
                    <a:pt x="25400" y="1677797"/>
                  </a:lnTo>
                  <a:cubicBezTo>
                    <a:pt x="25400" y="1714500"/>
                    <a:pt x="55499" y="1744472"/>
                    <a:pt x="92964" y="1744472"/>
                  </a:cubicBezTo>
                  <a:lnTo>
                    <a:pt x="7493508" y="1744472"/>
                  </a:lnTo>
                  <a:cubicBezTo>
                    <a:pt x="7530973" y="1744472"/>
                    <a:pt x="7561072" y="1714500"/>
                    <a:pt x="7561072" y="1677797"/>
                  </a:cubicBezTo>
                  <a:lnTo>
                    <a:pt x="7561072" y="92075"/>
                  </a:lnTo>
                  <a:cubicBezTo>
                    <a:pt x="7561072" y="55372"/>
                    <a:pt x="7530973" y="25400"/>
                    <a:pt x="7493508" y="25400"/>
                  </a:cubicBezTo>
                  <a:lnTo>
                    <a:pt x="92964" y="25400"/>
                  </a:lnTo>
                  <a:lnTo>
                    <a:pt x="92964" y="12700"/>
                  </a:lnTo>
                  <a:lnTo>
                    <a:pt x="92964" y="25400"/>
                  </a:lnTo>
                  <a:cubicBezTo>
                    <a:pt x="55499" y="25400"/>
                    <a:pt x="25400" y="55372"/>
                    <a:pt x="25400" y="92075"/>
                  </a:cubicBezTo>
                  <a:close/>
                </a:path>
              </a:pathLst>
            </a:custGeom>
            <a:solidFill>
              <a:srgbClr val="B8C3DF"/>
            </a:solidFill>
            <a:ln w="12700">
              <a:solidFill>
                <a:srgbClr val="000000"/>
              </a:solidFill>
            </a:ln>
          </p:spPr>
        </p:sp>
      </p:grpSp>
      <p:sp>
        <p:nvSpPr>
          <p:cNvPr id="12" name="TextBox 12"/>
          <p:cNvSpPr txBox="1"/>
          <p:nvPr/>
        </p:nvSpPr>
        <p:spPr>
          <a:xfrm>
            <a:off x="656779" y="2283172"/>
            <a:ext cx="2283916" cy="221456"/>
          </a:xfrm>
          <a:prstGeom prst="rect">
            <a:avLst/>
          </a:prstGeom>
        </p:spPr>
        <p:txBody>
          <a:bodyPr lIns="0" tIns="0" rIns="0" bIns="0" rtlCol="0" anchor="t">
            <a:spAutoFit/>
          </a:bodyPr>
          <a:lstStyle/>
          <a:p>
            <a:pPr algn="l">
              <a:lnSpc>
                <a:spcPts val="1687"/>
              </a:lnSpc>
            </a:pPr>
            <a:r>
              <a:rPr lang="en-US" sz="1375">
                <a:solidFill>
                  <a:srgbClr val="404155"/>
                </a:solidFill>
                <a:latin typeface="Alexandria"/>
                <a:ea typeface="Alexandria"/>
                <a:cs typeface="Alexandria"/>
                <a:sym typeface="Alexandria"/>
              </a:rPr>
              <a:t>Underfitting (Low Degree)</a:t>
            </a:r>
          </a:p>
        </p:txBody>
      </p:sp>
      <p:sp>
        <p:nvSpPr>
          <p:cNvPr id="13" name="TextBox 13"/>
          <p:cNvSpPr txBox="1"/>
          <p:nvPr/>
        </p:nvSpPr>
        <p:spPr>
          <a:xfrm>
            <a:off x="656779" y="2532460"/>
            <a:ext cx="5349329" cy="923330"/>
          </a:xfrm>
          <a:prstGeom prst="rect">
            <a:avLst/>
          </a:prstGeom>
        </p:spPr>
        <p:txBody>
          <a:bodyPr lIns="0" tIns="0" rIns="0" bIns="0" rtlCol="0" anchor="t">
            <a:spAutoFit/>
          </a:bodyPr>
          <a:lstStyle/>
          <a:p>
            <a:pPr algn="l">
              <a:lnSpc>
                <a:spcPts val="1750"/>
              </a:lnSpc>
            </a:pPr>
            <a:r>
              <a:rPr lang="en-US" sz="1400" dirty="0">
                <a:solidFill>
                  <a:srgbClr val="404155"/>
                </a:solidFill>
                <a:latin typeface="Arimo"/>
                <a:ea typeface="Arimo"/>
                <a:cs typeface="Arimo"/>
                <a:sym typeface="Arimo"/>
              </a:rPr>
              <a:t>A model that is too simple (low degree) fails to capture the underlying structure of the data. It results in high error on both training and unseen data, indicating it has "missed" the true patterns.</a:t>
            </a:r>
          </a:p>
        </p:txBody>
      </p:sp>
      <p:grpSp>
        <p:nvGrpSpPr>
          <p:cNvPr id="14" name="Group 14"/>
          <p:cNvGrpSpPr/>
          <p:nvPr/>
        </p:nvGrpSpPr>
        <p:grpSpPr>
          <a:xfrm>
            <a:off x="6299001" y="2112912"/>
            <a:ext cx="5689848" cy="1327398"/>
            <a:chOff x="0" y="0"/>
            <a:chExt cx="7586463" cy="1769863"/>
          </a:xfrm>
        </p:grpSpPr>
        <p:sp>
          <p:nvSpPr>
            <p:cNvPr id="15" name="Freeform 15"/>
            <p:cNvSpPr/>
            <p:nvPr/>
          </p:nvSpPr>
          <p:spPr>
            <a:xfrm>
              <a:off x="12700" y="12700"/>
              <a:ext cx="7561072" cy="1744472"/>
            </a:xfrm>
            <a:custGeom>
              <a:avLst/>
              <a:gdLst/>
              <a:ahLst/>
              <a:cxnLst/>
              <a:rect l="l" t="t" r="r" b="b"/>
              <a:pathLst>
                <a:path w="7561072" h="1744472">
                  <a:moveTo>
                    <a:pt x="0" y="79375"/>
                  </a:moveTo>
                  <a:cubicBezTo>
                    <a:pt x="0" y="35560"/>
                    <a:pt x="35941" y="0"/>
                    <a:pt x="80264" y="0"/>
                  </a:cubicBezTo>
                  <a:lnTo>
                    <a:pt x="7480808" y="0"/>
                  </a:lnTo>
                  <a:cubicBezTo>
                    <a:pt x="7525131" y="0"/>
                    <a:pt x="7561072" y="35560"/>
                    <a:pt x="7561072" y="79375"/>
                  </a:cubicBezTo>
                  <a:lnTo>
                    <a:pt x="7561072" y="1665097"/>
                  </a:lnTo>
                  <a:cubicBezTo>
                    <a:pt x="7561072" y="1708912"/>
                    <a:pt x="7525131" y="1744472"/>
                    <a:pt x="7480808" y="1744472"/>
                  </a:cubicBezTo>
                  <a:lnTo>
                    <a:pt x="80264" y="1744472"/>
                  </a:lnTo>
                  <a:cubicBezTo>
                    <a:pt x="35941" y="1744472"/>
                    <a:pt x="0" y="1708912"/>
                    <a:pt x="0" y="1665097"/>
                  </a:cubicBezTo>
                  <a:close/>
                </a:path>
              </a:pathLst>
            </a:custGeom>
            <a:solidFill>
              <a:srgbClr val="F9F9FF"/>
            </a:solidFill>
            <a:ln w="12700">
              <a:solidFill>
                <a:srgbClr val="000000"/>
              </a:solidFill>
            </a:ln>
          </p:spPr>
        </p:sp>
        <p:sp>
          <p:nvSpPr>
            <p:cNvPr id="16" name="Freeform 16"/>
            <p:cNvSpPr/>
            <p:nvPr/>
          </p:nvSpPr>
          <p:spPr>
            <a:xfrm>
              <a:off x="0" y="0"/>
              <a:ext cx="7586472" cy="1769872"/>
            </a:xfrm>
            <a:custGeom>
              <a:avLst/>
              <a:gdLst/>
              <a:ahLst/>
              <a:cxnLst/>
              <a:rect l="l" t="t" r="r" b="b"/>
              <a:pathLst>
                <a:path w="7586472" h="1769872">
                  <a:moveTo>
                    <a:pt x="0" y="92075"/>
                  </a:moveTo>
                  <a:cubicBezTo>
                    <a:pt x="0" y="41148"/>
                    <a:pt x="41783" y="0"/>
                    <a:pt x="92964" y="0"/>
                  </a:cubicBezTo>
                  <a:lnTo>
                    <a:pt x="7493508" y="0"/>
                  </a:lnTo>
                  <a:lnTo>
                    <a:pt x="7493508" y="12700"/>
                  </a:lnTo>
                  <a:lnTo>
                    <a:pt x="7493508" y="0"/>
                  </a:lnTo>
                  <a:cubicBezTo>
                    <a:pt x="7544689" y="0"/>
                    <a:pt x="7586472" y="41148"/>
                    <a:pt x="7586472" y="92075"/>
                  </a:cubicBezTo>
                  <a:lnTo>
                    <a:pt x="7573772" y="92075"/>
                  </a:lnTo>
                  <a:lnTo>
                    <a:pt x="7586472" y="92075"/>
                  </a:lnTo>
                  <a:lnTo>
                    <a:pt x="7586472" y="1677797"/>
                  </a:lnTo>
                  <a:lnTo>
                    <a:pt x="7573772" y="1677797"/>
                  </a:lnTo>
                  <a:lnTo>
                    <a:pt x="7586472" y="1677797"/>
                  </a:lnTo>
                  <a:cubicBezTo>
                    <a:pt x="7586472" y="1728851"/>
                    <a:pt x="7544689" y="1769872"/>
                    <a:pt x="7493508" y="1769872"/>
                  </a:cubicBezTo>
                  <a:lnTo>
                    <a:pt x="7493508" y="1757172"/>
                  </a:lnTo>
                  <a:lnTo>
                    <a:pt x="7493508" y="1769872"/>
                  </a:lnTo>
                  <a:lnTo>
                    <a:pt x="92964" y="1769872"/>
                  </a:lnTo>
                  <a:lnTo>
                    <a:pt x="92964" y="1757172"/>
                  </a:lnTo>
                  <a:lnTo>
                    <a:pt x="92964" y="1769872"/>
                  </a:lnTo>
                  <a:cubicBezTo>
                    <a:pt x="41783" y="1769872"/>
                    <a:pt x="0" y="1728724"/>
                    <a:pt x="0" y="1677797"/>
                  </a:cubicBezTo>
                  <a:lnTo>
                    <a:pt x="0" y="92075"/>
                  </a:lnTo>
                  <a:lnTo>
                    <a:pt x="12700" y="92075"/>
                  </a:lnTo>
                  <a:lnTo>
                    <a:pt x="0" y="92075"/>
                  </a:lnTo>
                  <a:moveTo>
                    <a:pt x="25400" y="92075"/>
                  </a:moveTo>
                  <a:lnTo>
                    <a:pt x="25400" y="1677797"/>
                  </a:lnTo>
                  <a:lnTo>
                    <a:pt x="12700" y="1677797"/>
                  </a:lnTo>
                  <a:lnTo>
                    <a:pt x="25400" y="1677797"/>
                  </a:lnTo>
                  <a:cubicBezTo>
                    <a:pt x="25400" y="1714500"/>
                    <a:pt x="55499" y="1744472"/>
                    <a:pt x="92964" y="1744472"/>
                  </a:cubicBezTo>
                  <a:lnTo>
                    <a:pt x="7493508" y="1744472"/>
                  </a:lnTo>
                  <a:cubicBezTo>
                    <a:pt x="7530973" y="1744472"/>
                    <a:pt x="7561072" y="1714500"/>
                    <a:pt x="7561072" y="1677797"/>
                  </a:cubicBezTo>
                  <a:lnTo>
                    <a:pt x="7561072" y="92075"/>
                  </a:lnTo>
                  <a:cubicBezTo>
                    <a:pt x="7561072" y="55372"/>
                    <a:pt x="7530973" y="25400"/>
                    <a:pt x="7493508" y="25400"/>
                  </a:cubicBezTo>
                  <a:lnTo>
                    <a:pt x="92964" y="25400"/>
                  </a:lnTo>
                  <a:lnTo>
                    <a:pt x="92964" y="12700"/>
                  </a:lnTo>
                  <a:lnTo>
                    <a:pt x="92964" y="25400"/>
                  </a:lnTo>
                  <a:cubicBezTo>
                    <a:pt x="55499" y="25400"/>
                    <a:pt x="25400" y="55372"/>
                    <a:pt x="25400" y="92075"/>
                  </a:cubicBezTo>
                  <a:close/>
                </a:path>
              </a:pathLst>
            </a:custGeom>
            <a:solidFill>
              <a:srgbClr val="B8C3DF"/>
            </a:solidFill>
            <a:ln w="12700">
              <a:solidFill>
                <a:srgbClr val="000000"/>
              </a:solidFill>
            </a:ln>
          </p:spPr>
        </p:sp>
      </p:grpSp>
      <p:sp>
        <p:nvSpPr>
          <p:cNvPr id="17" name="TextBox 17"/>
          <p:cNvSpPr txBox="1"/>
          <p:nvPr/>
        </p:nvSpPr>
        <p:spPr>
          <a:xfrm>
            <a:off x="6469261" y="2283172"/>
            <a:ext cx="2320379" cy="221456"/>
          </a:xfrm>
          <a:prstGeom prst="rect">
            <a:avLst/>
          </a:prstGeom>
        </p:spPr>
        <p:txBody>
          <a:bodyPr lIns="0" tIns="0" rIns="0" bIns="0" rtlCol="0" anchor="t">
            <a:spAutoFit/>
          </a:bodyPr>
          <a:lstStyle/>
          <a:p>
            <a:pPr algn="l">
              <a:lnSpc>
                <a:spcPts val="1687"/>
              </a:lnSpc>
            </a:pPr>
            <a:r>
              <a:rPr lang="en-US" sz="1375">
                <a:solidFill>
                  <a:srgbClr val="404155"/>
                </a:solidFill>
                <a:latin typeface="Alexandria"/>
                <a:ea typeface="Alexandria"/>
                <a:cs typeface="Alexandria"/>
                <a:sym typeface="Alexandria"/>
              </a:rPr>
              <a:t>Optimal Fit (Right Degree)</a:t>
            </a:r>
          </a:p>
        </p:txBody>
      </p:sp>
      <p:sp>
        <p:nvSpPr>
          <p:cNvPr id="18" name="TextBox 18"/>
          <p:cNvSpPr txBox="1"/>
          <p:nvPr/>
        </p:nvSpPr>
        <p:spPr>
          <a:xfrm>
            <a:off x="6469261" y="2532460"/>
            <a:ext cx="5349329" cy="675634"/>
          </a:xfrm>
          <a:prstGeom prst="rect">
            <a:avLst/>
          </a:prstGeom>
        </p:spPr>
        <p:txBody>
          <a:bodyPr lIns="0" tIns="0" rIns="0" bIns="0" rtlCol="0" anchor="t">
            <a:spAutoFit/>
          </a:bodyPr>
          <a:lstStyle/>
          <a:p>
            <a:pPr algn="l">
              <a:lnSpc>
                <a:spcPts val="1750"/>
              </a:lnSpc>
            </a:pPr>
            <a:r>
              <a:rPr lang="en-US" sz="1400" dirty="0">
                <a:solidFill>
                  <a:srgbClr val="404155"/>
                </a:solidFill>
                <a:latin typeface="Arimo"/>
                <a:ea typeface="Arimo"/>
                <a:cs typeface="Arimo"/>
                <a:sym typeface="Arimo"/>
              </a:rPr>
              <a:t>This is the sweet spot where the model complexity matches the complexity of the data. It captures the true underlying relationship, leading to good performance on both training and new data.</a:t>
            </a:r>
          </a:p>
        </p:txBody>
      </p:sp>
      <p:grpSp>
        <p:nvGrpSpPr>
          <p:cNvPr id="19" name="Group 19"/>
          <p:cNvGrpSpPr/>
          <p:nvPr/>
        </p:nvGrpSpPr>
        <p:grpSpPr>
          <a:xfrm>
            <a:off x="12111484" y="2112912"/>
            <a:ext cx="5689848" cy="1327398"/>
            <a:chOff x="0" y="0"/>
            <a:chExt cx="7586463" cy="1769863"/>
          </a:xfrm>
        </p:grpSpPr>
        <p:sp>
          <p:nvSpPr>
            <p:cNvPr id="20" name="Freeform 20"/>
            <p:cNvSpPr/>
            <p:nvPr/>
          </p:nvSpPr>
          <p:spPr>
            <a:xfrm>
              <a:off x="12700" y="12700"/>
              <a:ext cx="7561072" cy="1744472"/>
            </a:xfrm>
            <a:custGeom>
              <a:avLst/>
              <a:gdLst/>
              <a:ahLst/>
              <a:cxnLst/>
              <a:rect l="l" t="t" r="r" b="b"/>
              <a:pathLst>
                <a:path w="7561072" h="1744472">
                  <a:moveTo>
                    <a:pt x="0" y="79375"/>
                  </a:moveTo>
                  <a:cubicBezTo>
                    <a:pt x="0" y="35560"/>
                    <a:pt x="35941" y="0"/>
                    <a:pt x="80264" y="0"/>
                  </a:cubicBezTo>
                  <a:lnTo>
                    <a:pt x="7480808" y="0"/>
                  </a:lnTo>
                  <a:cubicBezTo>
                    <a:pt x="7525131" y="0"/>
                    <a:pt x="7561072" y="35560"/>
                    <a:pt x="7561072" y="79375"/>
                  </a:cubicBezTo>
                  <a:lnTo>
                    <a:pt x="7561072" y="1665097"/>
                  </a:lnTo>
                  <a:cubicBezTo>
                    <a:pt x="7561072" y="1708912"/>
                    <a:pt x="7525131" y="1744472"/>
                    <a:pt x="7480808" y="1744472"/>
                  </a:cubicBezTo>
                  <a:lnTo>
                    <a:pt x="80264" y="1744472"/>
                  </a:lnTo>
                  <a:cubicBezTo>
                    <a:pt x="35941" y="1744472"/>
                    <a:pt x="0" y="1708912"/>
                    <a:pt x="0" y="1665097"/>
                  </a:cubicBezTo>
                  <a:close/>
                </a:path>
              </a:pathLst>
            </a:custGeom>
            <a:solidFill>
              <a:srgbClr val="F9F9FF"/>
            </a:solidFill>
            <a:ln w="12700">
              <a:solidFill>
                <a:srgbClr val="000000"/>
              </a:solidFill>
            </a:ln>
          </p:spPr>
        </p:sp>
        <p:sp>
          <p:nvSpPr>
            <p:cNvPr id="21" name="Freeform 21"/>
            <p:cNvSpPr/>
            <p:nvPr/>
          </p:nvSpPr>
          <p:spPr>
            <a:xfrm>
              <a:off x="0" y="0"/>
              <a:ext cx="7586472" cy="1769872"/>
            </a:xfrm>
            <a:custGeom>
              <a:avLst/>
              <a:gdLst/>
              <a:ahLst/>
              <a:cxnLst/>
              <a:rect l="l" t="t" r="r" b="b"/>
              <a:pathLst>
                <a:path w="7586472" h="1769872">
                  <a:moveTo>
                    <a:pt x="0" y="92075"/>
                  </a:moveTo>
                  <a:cubicBezTo>
                    <a:pt x="0" y="41148"/>
                    <a:pt x="41783" y="0"/>
                    <a:pt x="92964" y="0"/>
                  </a:cubicBezTo>
                  <a:lnTo>
                    <a:pt x="7493508" y="0"/>
                  </a:lnTo>
                  <a:lnTo>
                    <a:pt x="7493508" y="12700"/>
                  </a:lnTo>
                  <a:lnTo>
                    <a:pt x="7493508" y="0"/>
                  </a:lnTo>
                  <a:cubicBezTo>
                    <a:pt x="7544689" y="0"/>
                    <a:pt x="7586472" y="41148"/>
                    <a:pt x="7586472" y="92075"/>
                  </a:cubicBezTo>
                  <a:lnTo>
                    <a:pt x="7573772" y="92075"/>
                  </a:lnTo>
                  <a:lnTo>
                    <a:pt x="7586472" y="92075"/>
                  </a:lnTo>
                  <a:lnTo>
                    <a:pt x="7586472" y="1677797"/>
                  </a:lnTo>
                  <a:lnTo>
                    <a:pt x="7573772" y="1677797"/>
                  </a:lnTo>
                  <a:lnTo>
                    <a:pt x="7586472" y="1677797"/>
                  </a:lnTo>
                  <a:cubicBezTo>
                    <a:pt x="7586472" y="1728851"/>
                    <a:pt x="7544689" y="1769872"/>
                    <a:pt x="7493508" y="1769872"/>
                  </a:cubicBezTo>
                  <a:lnTo>
                    <a:pt x="7493508" y="1757172"/>
                  </a:lnTo>
                  <a:lnTo>
                    <a:pt x="7493508" y="1769872"/>
                  </a:lnTo>
                  <a:lnTo>
                    <a:pt x="92964" y="1769872"/>
                  </a:lnTo>
                  <a:lnTo>
                    <a:pt x="92964" y="1757172"/>
                  </a:lnTo>
                  <a:lnTo>
                    <a:pt x="92964" y="1769872"/>
                  </a:lnTo>
                  <a:cubicBezTo>
                    <a:pt x="41783" y="1769872"/>
                    <a:pt x="0" y="1728724"/>
                    <a:pt x="0" y="1677797"/>
                  </a:cubicBezTo>
                  <a:lnTo>
                    <a:pt x="0" y="92075"/>
                  </a:lnTo>
                  <a:lnTo>
                    <a:pt x="12700" y="92075"/>
                  </a:lnTo>
                  <a:lnTo>
                    <a:pt x="0" y="92075"/>
                  </a:lnTo>
                  <a:moveTo>
                    <a:pt x="25400" y="92075"/>
                  </a:moveTo>
                  <a:lnTo>
                    <a:pt x="25400" y="1677797"/>
                  </a:lnTo>
                  <a:lnTo>
                    <a:pt x="12700" y="1677797"/>
                  </a:lnTo>
                  <a:lnTo>
                    <a:pt x="25400" y="1677797"/>
                  </a:lnTo>
                  <a:cubicBezTo>
                    <a:pt x="25400" y="1714500"/>
                    <a:pt x="55499" y="1744472"/>
                    <a:pt x="92964" y="1744472"/>
                  </a:cubicBezTo>
                  <a:lnTo>
                    <a:pt x="7493508" y="1744472"/>
                  </a:lnTo>
                  <a:cubicBezTo>
                    <a:pt x="7530973" y="1744472"/>
                    <a:pt x="7561072" y="1714500"/>
                    <a:pt x="7561072" y="1677797"/>
                  </a:cubicBezTo>
                  <a:lnTo>
                    <a:pt x="7561072" y="92075"/>
                  </a:lnTo>
                  <a:cubicBezTo>
                    <a:pt x="7561072" y="55372"/>
                    <a:pt x="7530973" y="25400"/>
                    <a:pt x="7493508" y="25400"/>
                  </a:cubicBezTo>
                  <a:lnTo>
                    <a:pt x="92964" y="25400"/>
                  </a:lnTo>
                  <a:lnTo>
                    <a:pt x="92964" y="12700"/>
                  </a:lnTo>
                  <a:lnTo>
                    <a:pt x="92964" y="25400"/>
                  </a:lnTo>
                  <a:cubicBezTo>
                    <a:pt x="55499" y="25400"/>
                    <a:pt x="25400" y="55372"/>
                    <a:pt x="25400" y="92075"/>
                  </a:cubicBezTo>
                  <a:close/>
                </a:path>
              </a:pathLst>
            </a:custGeom>
            <a:solidFill>
              <a:srgbClr val="B8C3DF"/>
            </a:solidFill>
            <a:ln w="12700">
              <a:solidFill>
                <a:srgbClr val="000000"/>
              </a:solidFill>
            </a:ln>
          </p:spPr>
        </p:sp>
      </p:grpSp>
      <p:sp>
        <p:nvSpPr>
          <p:cNvPr id="22" name="TextBox 22"/>
          <p:cNvSpPr txBox="1"/>
          <p:nvPr/>
        </p:nvSpPr>
        <p:spPr>
          <a:xfrm>
            <a:off x="12281744" y="2283172"/>
            <a:ext cx="2205335" cy="221456"/>
          </a:xfrm>
          <a:prstGeom prst="rect">
            <a:avLst/>
          </a:prstGeom>
        </p:spPr>
        <p:txBody>
          <a:bodyPr lIns="0" tIns="0" rIns="0" bIns="0" rtlCol="0" anchor="t">
            <a:spAutoFit/>
          </a:bodyPr>
          <a:lstStyle/>
          <a:p>
            <a:pPr algn="l">
              <a:lnSpc>
                <a:spcPts val="1687"/>
              </a:lnSpc>
            </a:pPr>
            <a:r>
              <a:rPr lang="en-US" sz="1375">
                <a:solidFill>
                  <a:srgbClr val="404155"/>
                </a:solidFill>
                <a:latin typeface="Alexandria"/>
                <a:ea typeface="Alexandria"/>
                <a:cs typeface="Alexandria"/>
                <a:sym typeface="Alexandria"/>
              </a:rPr>
              <a:t>Overfitting (High Degree)</a:t>
            </a:r>
          </a:p>
        </p:txBody>
      </p:sp>
      <p:sp>
        <p:nvSpPr>
          <p:cNvPr id="23" name="TextBox 23"/>
          <p:cNvSpPr txBox="1"/>
          <p:nvPr/>
        </p:nvSpPr>
        <p:spPr>
          <a:xfrm>
            <a:off x="12281744" y="2532460"/>
            <a:ext cx="5349329" cy="675634"/>
          </a:xfrm>
          <a:prstGeom prst="rect">
            <a:avLst/>
          </a:prstGeom>
        </p:spPr>
        <p:txBody>
          <a:bodyPr lIns="0" tIns="0" rIns="0" bIns="0" rtlCol="0" anchor="t">
            <a:spAutoFit/>
          </a:bodyPr>
          <a:lstStyle/>
          <a:p>
            <a:pPr algn="l">
              <a:lnSpc>
                <a:spcPts val="1750"/>
              </a:lnSpc>
            </a:pPr>
            <a:r>
              <a:rPr lang="en-US" sz="1400" dirty="0">
                <a:solidFill>
                  <a:srgbClr val="404155"/>
                </a:solidFill>
                <a:latin typeface="Arimo"/>
                <a:ea typeface="Arimo"/>
                <a:cs typeface="Arimo"/>
                <a:sym typeface="Arimo"/>
              </a:rPr>
              <a:t>A model that is too complex (high degree) learns the training data too well, including its noise. It performs exceptionally on training data but poorly on new, unseen data because it cannot generalize.</a:t>
            </a:r>
          </a:p>
        </p:txBody>
      </p:sp>
      <p:sp>
        <p:nvSpPr>
          <p:cNvPr id="24" name="TextBox 24"/>
          <p:cNvSpPr txBox="1"/>
          <p:nvPr/>
        </p:nvSpPr>
        <p:spPr>
          <a:xfrm>
            <a:off x="7422357" y="3946156"/>
            <a:ext cx="3138934" cy="363885"/>
          </a:xfrm>
          <a:prstGeom prst="rect">
            <a:avLst/>
          </a:prstGeom>
        </p:spPr>
        <p:txBody>
          <a:bodyPr lIns="0" tIns="0" rIns="0" bIns="0" rtlCol="0" anchor="t">
            <a:spAutoFit/>
          </a:bodyPr>
          <a:lstStyle/>
          <a:p>
            <a:pPr algn="ctr">
              <a:lnSpc>
                <a:spcPts val="2750"/>
              </a:lnSpc>
            </a:pPr>
            <a:r>
              <a:rPr lang="en-US" sz="2187" dirty="0">
                <a:solidFill>
                  <a:srgbClr val="1B1B27"/>
                </a:solidFill>
                <a:latin typeface="Alexandria"/>
                <a:ea typeface="Alexandria"/>
                <a:cs typeface="Alexandria"/>
                <a:sym typeface="Alexandria"/>
              </a:rPr>
              <a:t>Bias-Variance Tradeoff</a:t>
            </a:r>
          </a:p>
        </p:txBody>
      </p:sp>
      <p:sp>
        <p:nvSpPr>
          <p:cNvPr id="25" name="TextBox 25"/>
          <p:cNvSpPr txBox="1"/>
          <p:nvPr/>
        </p:nvSpPr>
        <p:spPr>
          <a:xfrm>
            <a:off x="486370" y="4429130"/>
            <a:ext cx="17295911" cy="230832"/>
          </a:xfrm>
          <a:prstGeom prst="rect">
            <a:avLst/>
          </a:prstGeom>
        </p:spPr>
        <p:txBody>
          <a:bodyPr lIns="0" tIns="0" rIns="0" bIns="0" rtlCol="0" anchor="t">
            <a:spAutoFit/>
          </a:bodyPr>
          <a:lstStyle/>
          <a:p>
            <a:pPr algn="l">
              <a:lnSpc>
                <a:spcPts val="1750"/>
              </a:lnSpc>
            </a:pPr>
            <a:r>
              <a:rPr lang="en-US" sz="1600" dirty="0">
                <a:solidFill>
                  <a:srgbClr val="404155"/>
                </a:solidFill>
                <a:latin typeface="Arimo"/>
                <a:ea typeface="Arimo"/>
                <a:cs typeface="Arimo"/>
                <a:sym typeface="Arimo"/>
              </a:rPr>
              <a:t>The choice of polynomial degree directly impacts the bias-variance tradeoff, a core concept in machine learning model evaluation.</a:t>
            </a:r>
          </a:p>
        </p:txBody>
      </p:sp>
      <p:sp>
        <p:nvSpPr>
          <p:cNvPr id="26" name="TextBox 26"/>
          <p:cNvSpPr txBox="1"/>
          <p:nvPr/>
        </p:nvSpPr>
        <p:spPr>
          <a:xfrm>
            <a:off x="496044" y="5437151"/>
            <a:ext cx="2085082" cy="221456"/>
          </a:xfrm>
          <a:prstGeom prst="rect">
            <a:avLst/>
          </a:prstGeom>
        </p:spPr>
        <p:txBody>
          <a:bodyPr lIns="0" tIns="0" rIns="0" bIns="0" rtlCol="0" anchor="t">
            <a:spAutoFit/>
          </a:bodyPr>
          <a:lstStyle/>
          <a:p>
            <a:pPr algn="l">
              <a:lnSpc>
                <a:spcPts val="1687"/>
              </a:lnSpc>
            </a:pPr>
            <a:r>
              <a:rPr lang="en-US" sz="1375" dirty="0">
                <a:solidFill>
                  <a:srgbClr val="1B1B27"/>
                </a:solidFill>
                <a:latin typeface="Alexandria"/>
                <a:ea typeface="Alexandria"/>
                <a:cs typeface="Alexandria"/>
                <a:sym typeface="Alexandria"/>
              </a:rPr>
              <a:t>High Bias, Low Variance</a:t>
            </a:r>
          </a:p>
        </p:txBody>
      </p:sp>
      <p:sp>
        <p:nvSpPr>
          <p:cNvPr id="27" name="TextBox 27"/>
          <p:cNvSpPr txBox="1"/>
          <p:nvPr/>
        </p:nvSpPr>
        <p:spPr>
          <a:xfrm>
            <a:off x="470297" y="5920902"/>
            <a:ext cx="5535811" cy="923330"/>
          </a:xfrm>
          <a:prstGeom prst="rect">
            <a:avLst/>
          </a:prstGeom>
        </p:spPr>
        <p:txBody>
          <a:bodyPr lIns="0" tIns="0" rIns="0" bIns="0" rtlCol="0" anchor="t">
            <a:spAutoFit/>
          </a:bodyPr>
          <a:lstStyle/>
          <a:p>
            <a:pPr algn="l">
              <a:lnSpc>
                <a:spcPts val="1750"/>
              </a:lnSpc>
            </a:pPr>
            <a:r>
              <a:rPr lang="en-US" sz="1600" dirty="0">
                <a:solidFill>
                  <a:srgbClr val="404155"/>
                </a:solidFill>
                <a:latin typeface="Arimo"/>
                <a:ea typeface="Arimo"/>
                <a:cs typeface="Arimo"/>
                <a:sym typeface="Arimo"/>
              </a:rPr>
              <a:t>Occurs with low-degree models (underfitting). The model is too rigid, making strong assumptions about the data that are often incorrect. It consistently misses the target but is very stable (low variance).</a:t>
            </a:r>
          </a:p>
        </p:txBody>
      </p:sp>
      <p:sp>
        <p:nvSpPr>
          <p:cNvPr id="28" name="TextBox 28"/>
          <p:cNvSpPr txBox="1"/>
          <p:nvPr/>
        </p:nvSpPr>
        <p:spPr>
          <a:xfrm>
            <a:off x="6313288" y="5339835"/>
            <a:ext cx="1771947" cy="221456"/>
          </a:xfrm>
          <a:prstGeom prst="rect">
            <a:avLst/>
          </a:prstGeom>
        </p:spPr>
        <p:txBody>
          <a:bodyPr lIns="0" tIns="0" rIns="0" bIns="0" rtlCol="0" anchor="t">
            <a:spAutoFit/>
          </a:bodyPr>
          <a:lstStyle/>
          <a:p>
            <a:pPr algn="l">
              <a:lnSpc>
                <a:spcPts val="1687"/>
              </a:lnSpc>
            </a:pPr>
            <a:r>
              <a:rPr lang="en-US" sz="1375" dirty="0">
                <a:solidFill>
                  <a:srgbClr val="1B1B27"/>
                </a:solidFill>
                <a:latin typeface="Alexandria"/>
                <a:ea typeface="Alexandria"/>
                <a:cs typeface="Alexandria"/>
                <a:sym typeface="Alexandria"/>
              </a:rPr>
              <a:t>Balanced Tradeoff</a:t>
            </a:r>
          </a:p>
        </p:txBody>
      </p:sp>
      <p:sp>
        <p:nvSpPr>
          <p:cNvPr id="29" name="TextBox 29"/>
          <p:cNvSpPr txBox="1"/>
          <p:nvPr/>
        </p:nvSpPr>
        <p:spPr>
          <a:xfrm>
            <a:off x="6248702" y="5899450"/>
            <a:ext cx="5534025" cy="923330"/>
          </a:xfrm>
          <a:prstGeom prst="rect">
            <a:avLst/>
          </a:prstGeom>
        </p:spPr>
        <p:txBody>
          <a:bodyPr lIns="0" tIns="0" rIns="0" bIns="0" rtlCol="0" anchor="t">
            <a:spAutoFit/>
          </a:bodyPr>
          <a:lstStyle/>
          <a:p>
            <a:pPr algn="l">
              <a:lnSpc>
                <a:spcPts val="1750"/>
              </a:lnSpc>
            </a:pPr>
            <a:r>
              <a:rPr lang="en-US" sz="1600" dirty="0">
                <a:solidFill>
                  <a:srgbClr val="404155"/>
                </a:solidFill>
                <a:latin typeface="Arimo"/>
                <a:ea typeface="Arimo"/>
                <a:cs typeface="Arimo"/>
                <a:sym typeface="Arimo"/>
              </a:rPr>
              <a:t>Achieved with an optimal degree. The model is complex enough to capture the signal, but not so complex that it starts fitting to noise. This results in the best balance between predictive accuracy and generalization.</a:t>
            </a:r>
          </a:p>
        </p:txBody>
      </p:sp>
      <p:sp>
        <p:nvSpPr>
          <p:cNvPr id="30" name="TextBox 30"/>
          <p:cNvSpPr txBox="1"/>
          <p:nvPr/>
        </p:nvSpPr>
        <p:spPr>
          <a:xfrm>
            <a:off x="12341869" y="5322869"/>
            <a:ext cx="2085083" cy="221456"/>
          </a:xfrm>
          <a:prstGeom prst="rect">
            <a:avLst/>
          </a:prstGeom>
        </p:spPr>
        <p:txBody>
          <a:bodyPr lIns="0" tIns="0" rIns="0" bIns="0" rtlCol="0" anchor="t">
            <a:spAutoFit/>
          </a:bodyPr>
          <a:lstStyle/>
          <a:p>
            <a:pPr algn="l">
              <a:lnSpc>
                <a:spcPts val="1687"/>
              </a:lnSpc>
            </a:pPr>
            <a:r>
              <a:rPr lang="en-US" sz="1375" dirty="0">
                <a:solidFill>
                  <a:srgbClr val="1B1B27"/>
                </a:solidFill>
                <a:latin typeface="Alexandria"/>
                <a:ea typeface="Alexandria"/>
                <a:cs typeface="Alexandria"/>
                <a:sym typeface="Alexandria"/>
              </a:rPr>
              <a:t>Low Bias, High Variance</a:t>
            </a:r>
          </a:p>
        </p:txBody>
      </p:sp>
      <p:sp>
        <p:nvSpPr>
          <p:cNvPr id="31" name="TextBox 31"/>
          <p:cNvSpPr txBox="1"/>
          <p:nvPr/>
        </p:nvSpPr>
        <p:spPr>
          <a:xfrm>
            <a:off x="12248256" y="5832437"/>
            <a:ext cx="5534025" cy="923330"/>
          </a:xfrm>
          <a:prstGeom prst="rect">
            <a:avLst/>
          </a:prstGeom>
        </p:spPr>
        <p:txBody>
          <a:bodyPr lIns="0" tIns="0" rIns="0" bIns="0" rtlCol="0" anchor="t">
            <a:spAutoFit/>
          </a:bodyPr>
          <a:lstStyle/>
          <a:p>
            <a:pPr algn="l">
              <a:lnSpc>
                <a:spcPts val="1750"/>
              </a:lnSpc>
            </a:pPr>
            <a:r>
              <a:rPr lang="en-US" sz="1600" dirty="0">
                <a:solidFill>
                  <a:srgbClr val="404155"/>
                </a:solidFill>
                <a:latin typeface="Arimo"/>
                <a:ea typeface="Arimo"/>
                <a:cs typeface="Arimo"/>
                <a:sym typeface="Arimo"/>
              </a:rPr>
              <a:t>Seen in high-degree models (overfitting). The model is too flexible, fitting closely to the training data, including random fluctuations. While it might hit the training target, it's highly unstable and performs poorly on new data.</a:t>
            </a:r>
          </a:p>
        </p:txBody>
      </p:sp>
      <p:sp>
        <p:nvSpPr>
          <p:cNvPr id="32" name="TextBox 32"/>
          <p:cNvSpPr txBox="1"/>
          <p:nvPr/>
        </p:nvSpPr>
        <p:spPr>
          <a:xfrm>
            <a:off x="7422357" y="7271667"/>
            <a:ext cx="3876526" cy="363885"/>
          </a:xfrm>
          <a:prstGeom prst="rect">
            <a:avLst/>
          </a:prstGeom>
        </p:spPr>
        <p:txBody>
          <a:bodyPr lIns="0" tIns="0" rIns="0" bIns="0" rtlCol="0" anchor="t">
            <a:spAutoFit/>
          </a:bodyPr>
          <a:lstStyle/>
          <a:p>
            <a:pPr algn="ctr">
              <a:lnSpc>
                <a:spcPts val="2750"/>
              </a:lnSpc>
            </a:pPr>
            <a:r>
              <a:rPr lang="en-US" sz="2187" dirty="0">
                <a:solidFill>
                  <a:srgbClr val="1B1B27"/>
                </a:solidFill>
                <a:latin typeface="Alexandria"/>
                <a:ea typeface="Alexandria"/>
                <a:cs typeface="Alexandria"/>
                <a:sym typeface="Alexandria"/>
              </a:rPr>
              <a:t>Error vs. Polynomial Degree</a:t>
            </a:r>
          </a:p>
        </p:txBody>
      </p:sp>
      <p:sp>
        <p:nvSpPr>
          <p:cNvPr id="33" name="TextBox 33"/>
          <p:cNvSpPr txBox="1"/>
          <p:nvPr/>
        </p:nvSpPr>
        <p:spPr>
          <a:xfrm>
            <a:off x="712664" y="7917154"/>
            <a:ext cx="17295911" cy="461665"/>
          </a:xfrm>
          <a:prstGeom prst="rect">
            <a:avLst/>
          </a:prstGeom>
        </p:spPr>
        <p:txBody>
          <a:bodyPr lIns="0" tIns="0" rIns="0" bIns="0" rtlCol="0" anchor="t">
            <a:spAutoFit/>
          </a:bodyPr>
          <a:lstStyle/>
          <a:p>
            <a:pPr algn="l">
              <a:lnSpc>
                <a:spcPts val="1750"/>
              </a:lnSpc>
            </a:pPr>
            <a:r>
              <a:rPr lang="en-US" dirty="0">
                <a:solidFill>
                  <a:srgbClr val="404155"/>
                </a:solidFill>
                <a:latin typeface="Arimo"/>
                <a:ea typeface="Arimo"/>
                <a:cs typeface="Arimo"/>
                <a:sym typeface="Arimo"/>
              </a:rPr>
              <a:t>This diagram illustrates how training error and validation error typically behave as the polynomial degree (model complexity) increases, highlighting the zones of underfitting, optimal fit, and overfitting.</a:t>
            </a:r>
          </a:p>
        </p:txBody>
      </p:sp>
      <p:sp>
        <p:nvSpPr>
          <p:cNvPr id="37" name="TextBox 37"/>
          <p:cNvSpPr txBox="1"/>
          <p:nvPr/>
        </p:nvSpPr>
        <p:spPr>
          <a:xfrm>
            <a:off x="4740177" y="12635220"/>
            <a:ext cx="2611635" cy="486438"/>
          </a:xfrm>
          <a:prstGeom prst="rect">
            <a:avLst/>
          </a:prstGeom>
        </p:spPr>
        <p:txBody>
          <a:bodyPr lIns="0" tIns="0" rIns="0" bIns="0" rtlCol="0" anchor="t">
            <a:spAutoFit/>
          </a:bodyPr>
          <a:lstStyle/>
          <a:p>
            <a:pPr algn="ctr">
              <a:lnSpc>
                <a:spcPts val="2062"/>
              </a:lnSpc>
            </a:pPr>
            <a:r>
              <a:rPr lang="en-US" sz="1687">
                <a:solidFill>
                  <a:srgbClr val="FFFFFF"/>
                </a:solidFill>
                <a:latin typeface="Alexandria"/>
                <a:ea typeface="Alexandria"/>
                <a:cs typeface="Alexandria"/>
                <a:sym typeface="Alexandria"/>
              </a:rPr>
              <a:t>Underfitting</a:t>
            </a:r>
          </a:p>
        </p:txBody>
      </p:sp>
      <p:sp>
        <p:nvSpPr>
          <p:cNvPr id="39" name="TextBox 39"/>
          <p:cNvSpPr txBox="1"/>
          <p:nvPr/>
        </p:nvSpPr>
        <p:spPr>
          <a:xfrm>
            <a:off x="7853655" y="11839621"/>
            <a:ext cx="2542453" cy="486439"/>
          </a:xfrm>
          <a:prstGeom prst="rect">
            <a:avLst/>
          </a:prstGeom>
        </p:spPr>
        <p:txBody>
          <a:bodyPr lIns="0" tIns="0" rIns="0" bIns="0" rtlCol="0" anchor="t">
            <a:spAutoFit/>
          </a:bodyPr>
          <a:lstStyle/>
          <a:p>
            <a:pPr algn="ctr">
              <a:lnSpc>
                <a:spcPts val="2062"/>
              </a:lnSpc>
            </a:pPr>
            <a:r>
              <a:rPr lang="en-US" sz="1687">
                <a:solidFill>
                  <a:srgbClr val="FFFFFF"/>
                </a:solidFill>
                <a:latin typeface="Alexandria"/>
                <a:ea typeface="Alexandria"/>
                <a:cs typeface="Alexandria"/>
                <a:sym typeface="Alexandria"/>
              </a:rPr>
              <a:t>Optimal Fit</a:t>
            </a:r>
          </a:p>
        </p:txBody>
      </p:sp>
      <p:sp>
        <p:nvSpPr>
          <p:cNvPr id="40" name="TextBox 40"/>
          <p:cNvSpPr txBox="1"/>
          <p:nvPr/>
        </p:nvSpPr>
        <p:spPr>
          <a:xfrm>
            <a:off x="10914975" y="11026729"/>
            <a:ext cx="2611634" cy="486438"/>
          </a:xfrm>
          <a:prstGeom prst="rect">
            <a:avLst/>
          </a:prstGeom>
        </p:spPr>
        <p:txBody>
          <a:bodyPr lIns="0" tIns="0" rIns="0" bIns="0" rtlCol="0" anchor="t">
            <a:spAutoFit/>
          </a:bodyPr>
          <a:lstStyle/>
          <a:p>
            <a:pPr algn="ctr">
              <a:lnSpc>
                <a:spcPts val="2062"/>
              </a:lnSpc>
            </a:pPr>
            <a:r>
              <a:rPr lang="en-US" sz="1687">
                <a:solidFill>
                  <a:srgbClr val="FFFFFF"/>
                </a:solidFill>
                <a:latin typeface="Alexandria"/>
                <a:ea typeface="Alexandria"/>
                <a:cs typeface="Alexandria"/>
                <a:sym typeface="Alexandria"/>
              </a:rPr>
              <a:t>Overfitting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865882" y="661690"/>
            <a:ext cx="11820228" cy="792212"/>
          </a:xfrm>
          <a:prstGeom prst="rect">
            <a:avLst/>
          </a:prstGeom>
        </p:spPr>
        <p:txBody>
          <a:bodyPr lIns="0" tIns="0" rIns="0" bIns="0" rtlCol="0" anchor="t">
            <a:spAutoFit/>
          </a:bodyPr>
          <a:lstStyle/>
          <a:p>
            <a:pPr algn="l">
              <a:lnSpc>
                <a:spcPts val="6062"/>
              </a:lnSpc>
            </a:pPr>
            <a:r>
              <a:rPr lang="en-US" sz="4812">
                <a:solidFill>
                  <a:srgbClr val="1B1B27"/>
                </a:solidFill>
                <a:latin typeface="Alexandria"/>
                <a:ea typeface="Alexandria"/>
                <a:cs typeface="Alexandria"/>
                <a:sym typeface="Alexandria"/>
              </a:rPr>
              <a:t>Applications of Polynomial Regression</a:t>
            </a:r>
          </a:p>
        </p:txBody>
      </p:sp>
      <p:sp>
        <p:nvSpPr>
          <p:cNvPr id="7" name="TextBox 7"/>
          <p:cNvSpPr txBox="1"/>
          <p:nvPr/>
        </p:nvSpPr>
        <p:spPr>
          <a:xfrm>
            <a:off x="865882" y="1863030"/>
            <a:ext cx="16556236" cy="877491"/>
          </a:xfrm>
          <a:prstGeom prst="rect">
            <a:avLst/>
          </a:prstGeom>
        </p:spPr>
        <p:txBody>
          <a:bodyPr lIns="0" tIns="0" rIns="0" bIns="0" rtlCol="0" anchor="t">
            <a:spAutoFit/>
          </a:bodyPr>
          <a:lstStyle/>
          <a:p>
            <a:pPr algn="l">
              <a:lnSpc>
                <a:spcPts val="3062"/>
              </a:lnSpc>
            </a:pPr>
            <a:r>
              <a:rPr lang="en-US" sz="1937">
                <a:solidFill>
                  <a:srgbClr val="404155"/>
                </a:solidFill>
                <a:latin typeface="Arimo"/>
                <a:ea typeface="Arimo"/>
                <a:cs typeface="Arimo"/>
                <a:sym typeface="Arimo"/>
              </a:rPr>
              <a:t>Polynomial regression is a versatile tool used across numerous disciplines to model complex, non-linear relationships in data. Its ability to capture curves and fluctuations makes it invaluable where simple linear models fall short.</a:t>
            </a:r>
          </a:p>
        </p:txBody>
      </p:sp>
      <p:sp>
        <p:nvSpPr>
          <p:cNvPr id="8" name="Freeform 8" descr="preencoded.png"/>
          <p:cNvSpPr/>
          <p:nvPr/>
        </p:nvSpPr>
        <p:spPr>
          <a:xfrm>
            <a:off x="865882" y="3018830"/>
            <a:ext cx="618530" cy="618530"/>
          </a:xfrm>
          <a:custGeom>
            <a:avLst/>
            <a:gdLst/>
            <a:ahLst/>
            <a:cxnLst/>
            <a:rect l="l" t="t" r="r" b="b"/>
            <a:pathLst>
              <a:path w="618530" h="618530">
                <a:moveTo>
                  <a:pt x="0" y="0"/>
                </a:moveTo>
                <a:lnTo>
                  <a:pt x="618530" y="0"/>
                </a:lnTo>
                <a:lnTo>
                  <a:pt x="618530" y="618530"/>
                </a:lnTo>
                <a:lnTo>
                  <a:pt x="0" y="618530"/>
                </a:lnTo>
                <a:lnTo>
                  <a:pt x="0" y="0"/>
                </a:lnTo>
                <a:close/>
              </a:path>
            </a:pathLst>
          </a:custGeom>
          <a:blipFill>
            <a:blip r:embed="rId3">
              <a:extLst>
                <a:ext uri="{96DAC541-7B7A-43D3-8B79-37D633B846F1}">
                  <asvg:svgBlip xmlns:asvg="http://schemas.microsoft.com/office/drawing/2016/SVG/main" r:embed="rId4"/>
                </a:ext>
              </a:extLst>
            </a:blip>
            <a:stretch>
              <a:fillRect l="-7692" r="-7692"/>
            </a:stretch>
          </a:blipFill>
        </p:spPr>
      </p:sp>
      <p:sp>
        <p:nvSpPr>
          <p:cNvPr id="9" name="TextBox 9"/>
          <p:cNvSpPr txBox="1"/>
          <p:nvPr/>
        </p:nvSpPr>
        <p:spPr>
          <a:xfrm>
            <a:off x="865882" y="3918049"/>
            <a:ext cx="4927252" cy="415081"/>
          </a:xfrm>
          <a:prstGeom prst="rect">
            <a:avLst/>
          </a:prstGeom>
        </p:spPr>
        <p:txBody>
          <a:bodyPr lIns="0" tIns="0" rIns="0" bIns="0" rtlCol="0" anchor="t">
            <a:spAutoFit/>
          </a:bodyPr>
          <a:lstStyle/>
          <a:p>
            <a:pPr algn="l">
              <a:lnSpc>
                <a:spcPts val="3000"/>
              </a:lnSpc>
            </a:pPr>
            <a:r>
              <a:rPr lang="en-US" sz="2375">
                <a:solidFill>
                  <a:srgbClr val="404155"/>
                </a:solidFill>
                <a:latin typeface="Alexandria"/>
                <a:ea typeface="Alexandria"/>
                <a:cs typeface="Alexandria"/>
                <a:sym typeface="Alexandria"/>
              </a:rPr>
              <a:t>Engineering &amp; Materials Science</a:t>
            </a:r>
          </a:p>
        </p:txBody>
      </p:sp>
      <p:sp>
        <p:nvSpPr>
          <p:cNvPr id="10" name="TextBox 10"/>
          <p:cNvSpPr txBox="1"/>
          <p:nvPr/>
        </p:nvSpPr>
        <p:spPr>
          <a:xfrm>
            <a:off x="865882" y="4395787"/>
            <a:ext cx="8123485" cy="1669256"/>
          </a:xfrm>
          <a:prstGeom prst="rect">
            <a:avLst/>
          </a:prstGeom>
        </p:spPr>
        <p:txBody>
          <a:bodyPr lIns="0" tIns="0" rIns="0" bIns="0" rtlCol="0" anchor="t">
            <a:spAutoFit/>
          </a:bodyPr>
          <a:lstStyle/>
          <a:p>
            <a:pPr algn="l">
              <a:lnSpc>
                <a:spcPts val="3062"/>
              </a:lnSpc>
            </a:pPr>
            <a:r>
              <a:rPr lang="en-US" sz="1937">
                <a:solidFill>
                  <a:srgbClr val="404155"/>
                </a:solidFill>
                <a:latin typeface="Arimo"/>
                <a:ea typeface="Arimo"/>
                <a:cs typeface="Arimo"/>
                <a:sym typeface="Arimo"/>
              </a:rPr>
              <a:t>Used to model non-linear responses of materials under various conditions. Examples include predicting </a:t>
            </a:r>
            <a:r>
              <a:rPr lang="en-US" sz="1937" b="1">
                <a:solidFill>
                  <a:srgbClr val="404155"/>
                </a:solidFill>
                <a:latin typeface="Arimo Bold"/>
                <a:ea typeface="Arimo Bold"/>
                <a:cs typeface="Arimo Bold"/>
                <a:sym typeface="Arimo Bold"/>
              </a:rPr>
              <a:t>material behavior curves</a:t>
            </a:r>
            <a:r>
              <a:rPr lang="en-US" sz="1937">
                <a:solidFill>
                  <a:srgbClr val="404155"/>
                </a:solidFill>
                <a:latin typeface="Arimo"/>
                <a:ea typeface="Arimo"/>
                <a:cs typeface="Arimo"/>
                <a:sym typeface="Arimo"/>
              </a:rPr>
              <a:t>, analyzing </a:t>
            </a:r>
            <a:r>
              <a:rPr lang="en-US" sz="1937" b="1">
                <a:solidFill>
                  <a:srgbClr val="404155"/>
                </a:solidFill>
                <a:latin typeface="Arimo Bold"/>
                <a:ea typeface="Arimo Bold"/>
                <a:cs typeface="Arimo Bold"/>
                <a:sym typeface="Arimo Bold"/>
              </a:rPr>
              <a:t>stress-strain relationships</a:t>
            </a:r>
            <a:r>
              <a:rPr lang="en-US" sz="1937">
                <a:solidFill>
                  <a:srgbClr val="404155"/>
                </a:solidFill>
                <a:latin typeface="Arimo"/>
                <a:ea typeface="Arimo"/>
                <a:cs typeface="Arimo"/>
                <a:sym typeface="Arimo"/>
              </a:rPr>
              <a:t>, and understanding </a:t>
            </a:r>
            <a:r>
              <a:rPr lang="en-US" sz="1937" b="1">
                <a:solidFill>
                  <a:srgbClr val="404155"/>
                </a:solidFill>
                <a:latin typeface="Arimo Bold"/>
                <a:ea typeface="Arimo Bold"/>
                <a:cs typeface="Arimo Bold"/>
                <a:sym typeface="Arimo Bold"/>
              </a:rPr>
              <a:t>material properties</a:t>
            </a:r>
            <a:r>
              <a:rPr lang="en-US" sz="1937">
                <a:solidFill>
                  <a:srgbClr val="404155"/>
                </a:solidFill>
                <a:latin typeface="Arimo"/>
                <a:ea typeface="Arimo"/>
                <a:cs typeface="Arimo"/>
                <a:sym typeface="Arimo"/>
              </a:rPr>
              <a:t> at different temperatures or loads.</a:t>
            </a:r>
          </a:p>
        </p:txBody>
      </p:sp>
      <p:sp>
        <p:nvSpPr>
          <p:cNvPr id="11" name="Freeform 11" descr="preencoded.png"/>
          <p:cNvSpPr/>
          <p:nvPr/>
        </p:nvSpPr>
        <p:spPr>
          <a:xfrm>
            <a:off x="9298632" y="3018830"/>
            <a:ext cx="618530" cy="618530"/>
          </a:xfrm>
          <a:custGeom>
            <a:avLst/>
            <a:gdLst/>
            <a:ahLst/>
            <a:cxnLst/>
            <a:rect l="l" t="t" r="r" b="b"/>
            <a:pathLst>
              <a:path w="618530" h="618530">
                <a:moveTo>
                  <a:pt x="0" y="0"/>
                </a:moveTo>
                <a:lnTo>
                  <a:pt x="618530" y="0"/>
                </a:lnTo>
                <a:lnTo>
                  <a:pt x="618530" y="618530"/>
                </a:lnTo>
                <a:lnTo>
                  <a:pt x="0" y="618530"/>
                </a:lnTo>
                <a:lnTo>
                  <a:pt x="0" y="0"/>
                </a:lnTo>
                <a:close/>
              </a:path>
            </a:pathLst>
          </a:custGeom>
          <a:blipFill>
            <a:blip r:embed="rId5">
              <a:extLst>
                <a:ext uri="{96DAC541-7B7A-43D3-8B79-37D633B846F1}">
                  <asvg:svgBlip xmlns:asvg="http://schemas.microsoft.com/office/drawing/2016/SVG/main" r:embed="rId6"/>
                </a:ext>
              </a:extLst>
            </a:blip>
            <a:stretch>
              <a:fillRect t="-31538" b="-31538"/>
            </a:stretch>
          </a:blipFill>
        </p:spPr>
      </p:sp>
      <p:sp>
        <p:nvSpPr>
          <p:cNvPr id="12" name="TextBox 12"/>
          <p:cNvSpPr txBox="1"/>
          <p:nvPr/>
        </p:nvSpPr>
        <p:spPr>
          <a:xfrm>
            <a:off x="9298632" y="3918049"/>
            <a:ext cx="3823544" cy="415081"/>
          </a:xfrm>
          <a:prstGeom prst="rect">
            <a:avLst/>
          </a:prstGeom>
        </p:spPr>
        <p:txBody>
          <a:bodyPr lIns="0" tIns="0" rIns="0" bIns="0" rtlCol="0" anchor="t">
            <a:spAutoFit/>
          </a:bodyPr>
          <a:lstStyle/>
          <a:p>
            <a:pPr algn="l">
              <a:lnSpc>
                <a:spcPts val="3000"/>
              </a:lnSpc>
            </a:pPr>
            <a:r>
              <a:rPr lang="en-US" sz="2375">
                <a:solidFill>
                  <a:srgbClr val="404155"/>
                </a:solidFill>
                <a:latin typeface="Alexandria"/>
                <a:ea typeface="Alexandria"/>
                <a:cs typeface="Alexandria"/>
                <a:sym typeface="Alexandria"/>
              </a:rPr>
              <a:t>Physics &amp; Motion Studies</a:t>
            </a:r>
          </a:p>
        </p:txBody>
      </p:sp>
      <p:sp>
        <p:nvSpPr>
          <p:cNvPr id="13" name="TextBox 13"/>
          <p:cNvSpPr txBox="1"/>
          <p:nvPr/>
        </p:nvSpPr>
        <p:spPr>
          <a:xfrm>
            <a:off x="9298632" y="4395787"/>
            <a:ext cx="8123485" cy="1273374"/>
          </a:xfrm>
          <a:prstGeom prst="rect">
            <a:avLst/>
          </a:prstGeom>
        </p:spPr>
        <p:txBody>
          <a:bodyPr lIns="0" tIns="0" rIns="0" bIns="0" rtlCol="0" anchor="t">
            <a:spAutoFit/>
          </a:bodyPr>
          <a:lstStyle/>
          <a:p>
            <a:pPr algn="l">
              <a:lnSpc>
                <a:spcPts val="3062"/>
              </a:lnSpc>
            </a:pPr>
            <a:r>
              <a:rPr lang="en-US" sz="1937">
                <a:solidFill>
                  <a:srgbClr val="404155"/>
                </a:solidFill>
                <a:latin typeface="Arimo"/>
                <a:ea typeface="Arimo"/>
                <a:cs typeface="Arimo"/>
                <a:sym typeface="Arimo"/>
              </a:rPr>
              <a:t>Essential for describing trajectories and dynamic systems. It helps in modeling </a:t>
            </a:r>
            <a:r>
              <a:rPr lang="en-US" sz="1937" b="1">
                <a:solidFill>
                  <a:srgbClr val="404155"/>
                </a:solidFill>
                <a:latin typeface="Arimo Bold"/>
                <a:ea typeface="Arimo Bold"/>
                <a:cs typeface="Arimo Bold"/>
                <a:sym typeface="Arimo Bold"/>
              </a:rPr>
              <a:t>projectile motion</a:t>
            </a:r>
            <a:r>
              <a:rPr lang="en-US" sz="1937">
                <a:solidFill>
                  <a:srgbClr val="404155"/>
                </a:solidFill>
                <a:latin typeface="Arimo"/>
                <a:ea typeface="Arimo"/>
                <a:cs typeface="Arimo"/>
                <a:sym typeface="Arimo"/>
              </a:rPr>
              <a:t>, analyzing </a:t>
            </a:r>
            <a:r>
              <a:rPr lang="en-US" sz="1937" b="1">
                <a:solidFill>
                  <a:srgbClr val="404155"/>
                </a:solidFill>
                <a:latin typeface="Arimo Bold"/>
                <a:ea typeface="Arimo Bold"/>
                <a:cs typeface="Arimo Bold"/>
                <a:sym typeface="Arimo Bold"/>
              </a:rPr>
              <a:t>orbital mechanics</a:t>
            </a:r>
            <a:r>
              <a:rPr lang="en-US" sz="1937">
                <a:solidFill>
                  <a:srgbClr val="404155"/>
                </a:solidFill>
                <a:latin typeface="Arimo"/>
                <a:ea typeface="Arimo"/>
                <a:cs typeface="Arimo"/>
                <a:sym typeface="Arimo"/>
              </a:rPr>
              <a:t>, and accurately plotting </a:t>
            </a:r>
            <a:r>
              <a:rPr lang="en-US" sz="1937" b="1">
                <a:solidFill>
                  <a:srgbClr val="404155"/>
                </a:solidFill>
                <a:latin typeface="Arimo Bold"/>
                <a:ea typeface="Arimo Bold"/>
                <a:cs typeface="Arimo Bold"/>
                <a:sym typeface="Arimo Bold"/>
              </a:rPr>
              <a:t>acceleration curves</a:t>
            </a:r>
            <a:r>
              <a:rPr lang="en-US" sz="1937">
                <a:solidFill>
                  <a:srgbClr val="404155"/>
                </a:solidFill>
                <a:latin typeface="Arimo"/>
                <a:ea typeface="Arimo"/>
                <a:cs typeface="Arimo"/>
                <a:sym typeface="Arimo"/>
              </a:rPr>
              <a:t> in experimental physics.</a:t>
            </a:r>
          </a:p>
        </p:txBody>
      </p:sp>
      <p:sp>
        <p:nvSpPr>
          <p:cNvPr id="14" name="Freeform 14" descr="preencoded.png"/>
          <p:cNvSpPr/>
          <p:nvPr/>
        </p:nvSpPr>
        <p:spPr>
          <a:xfrm>
            <a:off x="865882" y="6559897"/>
            <a:ext cx="618530" cy="618530"/>
          </a:xfrm>
          <a:custGeom>
            <a:avLst/>
            <a:gdLst/>
            <a:ahLst/>
            <a:cxnLst/>
            <a:rect l="l" t="t" r="r" b="b"/>
            <a:pathLst>
              <a:path w="618530" h="618530">
                <a:moveTo>
                  <a:pt x="0" y="0"/>
                </a:moveTo>
                <a:lnTo>
                  <a:pt x="618530" y="0"/>
                </a:lnTo>
                <a:lnTo>
                  <a:pt x="618530" y="618530"/>
                </a:lnTo>
                <a:lnTo>
                  <a:pt x="0" y="618530"/>
                </a:lnTo>
                <a:lnTo>
                  <a:pt x="0" y="0"/>
                </a:lnTo>
                <a:close/>
              </a:path>
            </a:pathLst>
          </a:custGeom>
          <a:blipFill>
            <a:blip r:embed="rId7">
              <a:extLst>
                <a:ext uri="{96DAC541-7B7A-43D3-8B79-37D633B846F1}">
                  <asvg:svgBlip xmlns:asvg="http://schemas.microsoft.com/office/drawing/2016/SVG/main" r:embed="rId8"/>
                </a:ext>
              </a:extLst>
            </a:blip>
            <a:stretch>
              <a:fillRect l="-5384" r="-5384"/>
            </a:stretch>
          </a:blipFill>
        </p:spPr>
      </p:sp>
      <p:sp>
        <p:nvSpPr>
          <p:cNvPr id="15" name="TextBox 15"/>
          <p:cNvSpPr txBox="1"/>
          <p:nvPr/>
        </p:nvSpPr>
        <p:spPr>
          <a:xfrm>
            <a:off x="865882" y="7459116"/>
            <a:ext cx="5325666" cy="415081"/>
          </a:xfrm>
          <a:prstGeom prst="rect">
            <a:avLst/>
          </a:prstGeom>
        </p:spPr>
        <p:txBody>
          <a:bodyPr lIns="0" tIns="0" rIns="0" bIns="0" rtlCol="0" anchor="t">
            <a:spAutoFit/>
          </a:bodyPr>
          <a:lstStyle/>
          <a:p>
            <a:pPr algn="l">
              <a:lnSpc>
                <a:spcPts val="3000"/>
              </a:lnSpc>
            </a:pPr>
            <a:r>
              <a:rPr lang="en-US" sz="2375">
                <a:solidFill>
                  <a:srgbClr val="404155"/>
                </a:solidFill>
                <a:latin typeface="Alexandria"/>
                <a:ea typeface="Alexandria"/>
                <a:cs typeface="Alexandria"/>
                <a:sym typeface="Alexandria"/>
              </a:rPr>
              <a:t>Economics &amp; Financial Forecasting</a:t>
            </a:r>
          </a:p>
        </p:txBody>
      </p:sp>
      <p:sp>
        <p:nvSpPr>
          <p:cNvPr id="16" name="TextBox 16"/>
          <p:cNvSpPr txBox="1"/>
          <p:nvPr/>
        </p:nvSpPr>
        <p:spPr>
          <a:xfrm>
            <a:off x="865882" y="7936855"/>
            <a:ext cx="8123485" cy="1669256"/>
          </a:xfrm>
          <a:prstGeom prst="rect">
            <a:avLst/>
          </a:prstGeom>
        </p:spPr>
        <p:txBody>
          <a:bodyPr lIns="0" tIns="0" rIns="0" bIns="0" rtlCol="0" anchor="t">
            <a:spAutoFit/>
          </a:bodyPr>
          <a:lstStyle/>
          <a:p>
            <a:pPr algn="l">
              <a:lnSpc>
                <a:spcPts val="3062"/>
              </a:lnSpc>
            </a:pPr>
            <a:r>
              <a:rPr lang="en-US" sz="1937">
                <a:solidFill>
                  <a:srgbClr val="404155"/>
                </a:solidFill>
                <a:latin typeface="Arimo"/>
                <a:ea typeface="Arimo"/>
                <a:cs typeface="Arimo"/>
                <a:sym typeface="Arimo"/>
              </a:rPr>
              <a:t>Applied to identify and forecast non-linear trends in economic data. This includes predicting </a:t>
            </a:r>
            <a:r>
              <a:rPr lang="en-US" sz="1937" b="1">
                <a:solidFill>
                  <a:srgbClr val="404155"/>
                </a:solidFill>
                <a:latin typeface="Arimo Bold"/>
                <a:ea typeface="Arimo Bold"/>
                <a:cs typeface="Arimo Bold"/>
                <a:sym typeface="Arimo Bold"/>
              </a:rPr>
              <a:t>market trends</a:t>
            </a:r>
            <a:r>
              <a:rPr lang="en-US" sz="1937">
                <a:solidFill>
                  <a:srgbClr val="404155"/>
                </a:solidFill>
                <a:latin typeface="Arimo"/>
                <a:ea typeface="Arimo"/>
                <a:cs typeface="Arimo"/>
                <a:sym typeface="Arimo"/>
              </a:rPr>
              <a:t>, analyzing </a:t>
            </a:r>
            <a:r>
              <a:rPr lang="en-US" sz="1937" b="1">
                <a:solidFill>
                  <a:srgbClr val="404155"/>
                </a:solidFill>
                <a:latin typeface="Arimo Bold"/>
                <a:ea typeface="Arimo Bold"/>
                <a:cs typeface="Arimo Bold"/>
                <a:sym typeface="Arimo Bold"/>
              </a:rPr>
              <a:t>economic growth patterns</a:t>
            </a:r>
            <a:r>
              <a:rPr lang="en-US" sz="1937">
                <a:solidFill>
                  <a:srgbClr val="404155"/>
                </a:solidFill>
                <a:latin typeface="Arimo"/>
                <a:ea typeface="Arimo"/>
                <a:cs typeface="Arimo"/>
                <a:sym typeface="Arimo"/>
              </a:rPr>
              <a:t> over time, and modeling complex </a:t>
            </a:r>
            <a:r>
              <a:rPr lang="en-US" sz="1937" b="1">
                <a:solidFill>
                  <a:srgbClr val="404155"/>
                </a:solidFill>
                <a:latin typeface="Arimo Bold"/>
                <a:ea typeface="Arimo Bold"/>
                <a:cs typeface="Arimo Bold"/>
                <a:sym typeface="Arimo Bold"/>
              </a:rPr>
              <a:t>price fluctuations</a:t>
            </a:r>
            <a:r>
              <a:rPr lang="en-US" sz="1937">
                <a:solidFill>
                  <a:srgbClr val="404155"/>
                </a:solidFill>
                <a:latin typeface="Arimo"/>
                <a:ea typeface="Arimo"/>
                <a:cs typeface="Arimo"/>
                <a:sym typeface="Arimo"/>
              </a:rPr>
              <a:t>.</a:t>
            </a:r>
          </a:p>
        </p:txBody>
      </p:sp>
      <p:sp>
        <p:nvSpPr>
          <p:cNvPr id="17" name="Freeform 17" descr="preencoded.png"/>
          <p:cNvSpPr/>
          <p:nvPr/>
        </p:nvSpPr>
        <p:spPr>
          <a:xfrm>
            <a:off x="9298632" y="6559897"/>
            <a:ext cx="618530" cy="618530"/>
          </a:xfrm>
          <a:custGeom>
            <a:avLst/>
            <a:gdLst/>
            <a:ahLst/>
            <a:cxnLst/>
            <a:rect l="l" t="t" r="r" b="b"/>
            <a:pathLst>
              <a:path w="618530" h="618530">
                <a:moveTo>
                  <a:pt x="0" y="0"/>
                </a:moveTo>
                <a:lnTo>
                  <a:pt x="618530" y="0"/>
                </a:lnTo>
                <a:lnTo>
                  <a:pt x="618530" y="618530"/>
                </a:lnTo>
                <a:lnTo>
                  <a:pt x="0" y="618530"/>
                </a:lnTo>
                <a:lnTo>
                  <a:pt x="0" y="0"/>
                </a:lnTo>
                <a:close/>
              </a:path>
            </a:pathLst>
          </a:custGeom>
          <a:blipFill>
            <a:blip r:embed="rId9">
              <a:extLst>
                <a:ext uri="{96DAC541-7B7A-43D3-8B79-37D633B846F1}">
                  <asvg:svgBlip xmlns:asvg="http://schemas.microsoft.com/office/drawing/2016/SVG/main" r:embed="rId10"/>
                </a:ext>
              </a:extLst>
            </a:blip>
            <a:stretch>
              <a:fillRect t="-9230" b="-9230"/>
            </a:stretch>
          </a:blipFill>
        </p:spPr>
      </p:sp>
      <p:sp>
        <p:nvSpPr>
          <p:cNvPr id="18" name="TextBox 18"/>
          <p:cNvSpPr txBox="1"/>
          <p:nvPr/>
        </p:nvSpPr>
        <p:spPr>
          <a:xfrm>
            <a:off x="9298632" y="7459116"/>
            <a:ext cx="5052864" cy="415081"/>
          </a:xfrm>
          <a:prstGeom prst="rect">
            <a:avLst/>
          </a:prstGeom>
        </p:spPr>
        <p:txBody>
          <a:bodyPr lIns="0" tIns="0" rIns="0" bIns="0" rtlCol="0" anchor="t">
            <a:spAutoFit/>
          </a:bodyPr>
          <a:lstStyle/>
          <a:p>
            <a:pPr algn="l">
              <a:lnSpc>
                <a:spcPts val="3000"/>
              </a:lnSpc>
            </a:pPr>
            <a:r>
              <a:rPr lang="en-US" sz="2375">
                <a:solidFill>
                  <a:srgbClr val="404155"/>
                </a:solidFill>
                <a:latin typeface="Alexandria"/>
                <a:ea typeface="Alexandria"/>
                <a:cs typeface="Alexandria"/>
                <a:sym typeface="Alexandria"/>
              </a:rPr>
              <a:t>General Scientific Data Modeling</a:t>
            </a:r>
          </a:p>
        </p:txBody>
      </p:sp>
      <p:sp>
        <p:nvSpPr>
          <p:cNvPr id="19" name="TextBox 19"/>
          <p:cNvSpPr txBox="1"/>
          <p:nvPr/>
        </p:nvSpPr>
        <p:spPr>
          <a:xfrm>
            <a:off x="9298632" y="7936855"/>
            <a:ext cx="8123485" cy="1669256"/>
          </a:xfrm>
          <a:prstGeom prst="rect">
            <a:avLst/>
          </a:prstGeom>
        </p:spPr>
        <p:txBody>
          <a:bodyPr lIns="0" tIns="0" rIns="0" bIns="0" rtlCol="0" anchor="t">
            <a:spAutoFit/>
          </a:bodyPr>
          <a:lstStyle/>
          <a:p>
            <a:pPr algn="l">
              <a:lnSpc>
                <a:spcPts val="3062"/>
              </a:lnSpc>
            </a:pPr>
            <a:r>
              <a:rPr lang="en-US" sz="1937">
                <a:solidFill>
                  <a:srgbClr val="404155"/>
                </a:solidFill>
                <a:latin typeface="Arimo"/>
                <a:ea typeface="Arimo"/>
                <a:cs typeface="Arimo"/>
                <a:sym typeface="Arimo"/>
              </a:rPr>
              <a:t>Widely adopted in scientific research for fitting experimental results. It aids in analyzing </a:t>
            </a:r>
            <a:r>
              <a:rPr lang="en-US" sz="1937" b="1">
                <a:solidFill>
                  <a:srgbClr val="404155"/>
                </a:solidFill>
                <a:latin typeface="Arimo Bold"/>
                <a:ea typeface="Arimo Bold"/>
                <a:cs typeface="Arimo Bold"/>
                <a:sym typeface="Arimo Bold"/>
              </a:rPr>
              <a:t>population dynamics</a:t>
            </a:r>
            <a:r>
              <a:rPr lang="en-US" sz="1937">
                <a:solidFill>
                  <a:srgbClr val="404155"/>
                </a:solidFill>
                <a:latin typeface="Arimo"/>
                <a:ea typeface="Arimo"/>
                <a:cs typeface="Arimo"/>
                <a:sym typeface="Arimo"/>
              </a:rPr>
              <a:t> in biology, modeling </a:t>
            </a:r>
            <a:r>
              <a:rPr lang="en-US" sz="1937" b="1">
                <a:solidFill>
                  <a:srgbClr val="404155"/>
                </a:solidFill>
                <a:latin typeface="Arimo Bold"/>
                <a:ea typeface="Arimo Bold"/>
                <a:cs typeface="Arimo Bold"/>
                <a:sym typeface="Arimo Bold"/>
              </a:rPr>
              <a:t>chemical reaction rates</a:t>
            </a:r>
            <a:r>
              <a:rPr lang="en-US" sz="1937">
                <a:solidFill>
                  <a:srgbClr val="404155"/>
                </a:solidFill>
                <a:latin typeface="Arimo"/>
                <a:ea typeface="Arimo"/>
                <a:cs typeface="Arimo"/>
                <a:sym typeface="Arimo"/>
              </a:rPr>
              <a:t>, and understanding various </a:t>
            </a:r>
            <a:r>
              <a:rPr lang="en-US" sz="1937" b="1">
                <a:solidFill>
                  <a:srgbClr val="404155"/>
                </a:solidFill>
                <a:latin typeface="Arimo Bold"/>
                <a:ea typeface="Arimo Bold"/>
                <a:cs typeface="Arimo Bold"/>
                <a:sym typeface="Arimo Bold"/>
              </a:rPr>
              <a:t>natural phenomena</a:t>
            </a:r>
            <a:r>
              <a:rPr lang="en-US" sz="1937">
                <a:solidFill>
                  <a:srgbClr val="404155"/>
                </a:solidFill>
                <a:latin typeface="Arimo"/>
                <a:ea typeface="Arimo"/>
                <a:cs typeface="Arimo"/>
                <a:sym typeface="Arimo"/>
              </a:rPr>
              <a:t> where relationships are inherently curvilinear.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771525" y="603349"/>
            <a:ext cx="14047886" cy="707826"/>
          </a:xfrm>
          <a:prstGeom prst="rect">
            <a:avLst/>
          </a:prstGeom>
        </p:spPr>
        <p:txBody>
          <a:bodyPr lIns="0" tIns="0" rIns="0" bIns="0" rtlCol="0" anchor="t">
            <a:spAutoFit/>
          </a:bodyPr>
          <a:lstStyle/>
          <a:p>
            <a:pPr algn="l">
              <a:lnSpc>
                <a:spcPts val="5374"/>
              </a:lnSpc>
            </a:pPr>
            <a:r>
              <a:rPr lang="en-US" sz="4312">
                <a:solidFill>
                  <a:srgbClr val="1B1B27"/>
                </a:solidFill>
                <a:latin typeface="Alexandria"/>
                <a:ea typeface="Alexandria"/>
                <a:cs typeface="Alexandria"/>
                <a:sym typeface="Alexandria"/>
              </a:rPr>
              <a:t>Advantages &amp; Limitations of Polynomial Regression</a:t>
            </a:r>
          </a:p>
        </p:txBody>
      </p:sp>
      <p:sp>
        <p:nvSpPr>
          <p:cNvPr id="7" name="TextBox 7"/>
          <p:cNvSpPr txBox="1"/>
          <p:nvPr/>
        </p:nvSpPr>
        <p:spPr>
          <a:xfrm>
            <a:off x="771525" y="1843087"/>
            <a:ext cx="4408885" cy="570011"/>
          </a:xfrm>
          <a:prstGeom prst="rect">
            <a:avLst/>
          </a:prstGeom>
        </p:spPr>
        <p:txBody>
          <a:bodyPr lIns="0" tIns="0" rIns="0" bIns="0" rtlCol="0" anchor="t">
            <a:spAutoFit/>
          </a:bodyPr>
          <a:lstStyle/>
          <a:p>
            <a:pPr algn="l">
              <a:lnSpc>
                <a:spcPts val="4312"/>
              </a:lnSpc>
            </a:pPr>
            <a:r>
              <a:rPr lang="en-US" sz="3437">
                <a:solidFill>
                  <a:srgbClr val="1B1B27"/>
                </a:solidFill>
                <a:latin typeface="Alexandria"/>
                <a:ea typeface="Alexandria"/>
                <a:cs typeface="Alexandria"/>
                <a:sym typeface="Alexandria"/>
              </a:rPr>
              <a:t>Advantages</a:t>
            </a:r>
          </a:p>
        </p:txBody>
      </p:sp>
      <p:sp>
        <p:nvSpPr>
          <p:cNvPr id="8" name="Freeform 8" descr="preencoded.png"/>
          <p:cNvSpPr/>
          <p:nvPr/>
        </p:nvSpPr>
        <p:spPr>
          <a:xfrm>
            <a:off x="854125" y="2667892"/>
            <a:ext cx="330547" cy="330548"/>
          </a:xfrm>
          <a:custGeom>
            <a:avLst/>
            <a:gdLst/>
            <a:ahLst/>
            <a:cxnLst/>
            <a:rect l="l" t="t" r="r" b="b"/>
            <a:pathLst>
              <a:path w="330547" h="330548">
                <a:moveTo>
                  <a:pt x="0" y="0"/>
                </a:moveTo>
                <a:lnTo>
                  <a:pt x="330547" y="0"/>
                </a:lnTo>
                <a:lnTo>
                  <a:pt x="330547"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9" name="TextBox 9"/>
          <p:cNvSpPr txBox="1"/>
          <p:nvPr/>
        </p:nvSpPr>
        <p:spPr>
          <a:xfrm>
            <a:off x="1487835" y="2651523"/>
            <a:ext cx="2755552" cy="354063"/>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Flexible Modeling</a:t>
            </a:r>
          </a:p>
        </p:txBody>
      </p:sp>
      <p:sp>
        <p:nvSpPr>
          <p:cNvPr id="10" name="TextBox 10"/>
          <p:cNvSpPr txBox="1"/>
          <p:nvPr/>
        </p:nvSpPr>
        <p:spPr>
          <a:xfrm>
            <a:off x="1487835" y="3140274"/>
            <a:ext cx="7387232" cy="790873"/>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Can model a wide variety of non-linear relationships and complex patterns, adapting to data curvature.</a:t>
            </a:r>
          </a:p>
        </p:txBody>
      </p:sp>
      <p:sp>
        <p:nvSpPr>
          <p:cNvPr id="11" name="Freeform 11" descr="preencoded.png"/>
          <p:cNvSpPr/>
          <p:nvPr/>
        </p:nvSpPr>
        <p:spPr>
          <a:xfrm>
            <a:off x="854125" y="4378821"/>
            <a:ext cx="330547" cy="330548"/>
          </a:xfrm>
          <a:custGeom>
            <a:avLst/>
            <a:gdLst/>
            <a:ahLst/>
            <a:cxnLst/>
            <a:rect l="l" t="t" r="r" b="b"/>
            <a:pathLst>
              <a:path w="330547" h="330548">
                <a:moveTo>
                  <a:pt x="0" y="0"/>
                </a:moveTo>
                <a:lnTo>
                  <a:pt x="330547" y="0"/>
                </a:lnTo>
                <a:lnTo>
                  <a:pt x="330547"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12" name="TextBox 12"/>
          <p:cNvSpPr txBox="1"/>
          <p:nvPr/>
        </p:nvSpPr>
        <p:spPr>
          <a:xfrm>
            <a:off x="1487835" y="4362450"/>
            <a:ext cx="3315741" cy="354063"/>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Captures Non-linearities</a:t>
            </a:r>
          </a:p>
        </p:txBody>
      </p:sp>
      <p:sp>
        <p:nvSpPr>
          <p:cNvPr id="13" name="TextBox 13"/>
          <p:cNvSpPr txBox="1"/>
          <p:nvPr/>
        </p:nvSpPr>
        <p:spPr>
          <a:xfrm>
            <a:off x="1487835" y="4851201"/>
            <a:ext cx="7387232" cy="790872"/>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Effectively captures curved relationships that simpler linear models cannot, making it suitable for many real-world datasets.</a:t>
            </a:r>
          </a:p>
        </p:txBody>
      </p:sp>
      <p:sp>
        <p:nvSpPr>
          <p:cNvPr id="14" name="Freeform 14" descr="preencoded.png"/>
          <p:cNvSpPr/>
          <p:nvPr/>
        </p:nvSpPr>
        <p:spPr>
          <a:xfrm>
            <a:off x="854125" y="6089749"/>
            <a:ext cx="330547" cy="330547"/>
          </a:xfrm>
          <a:custGeom>
            <a:avLst/>
            <a:gdLst/>
            <a:ahLst/>
            <a:cxnLst/>
            <a:rect l="l" t="t" r="r" b="b"/>
            <a:pathLst>
              <a:path w="330547" h="330547">
                <a:moveTo>
                  <a:pt x="0" y="0"/>
                </a:moveTo>
                <a:lnTo>
                  <a:pt x="330547" y="0"/>
                </a:lnTo>
                <a:lnTo>
                  <a:pt x="330547" y="330547"/>
                </a:lnTo>
                <a:lnTo>
                  <a:pt x="0" y="330547"/>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15" name="TextBox 15"/>
          <p:cNvSpPr txBox="1"/>
          <p:nvPr/>
        </p:nvSpPr>
        <p:spPr>
          <a:xfrm>
            <a:off x="1487835" y="6073379"/>
            <a:ext cx="2942779" cy="354062"/>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Easy Implementation</a:t>
            </a:r>
          </a:p>
        </p:txBody>
      </p:sp>
      <p:sp>
        <p:nvSpPr>
          <p:cNvPr id="16" name="TextBox 16"/>
          <p:cNvSpPr txBox="1"/>
          <p:nvPr/>
        </p:nvSpPr>
        <p:spPr>
          <a:xfrm>
            <a:off x="1487835" y="6562130"/>
            <a:ext cx="7387232" cy="790872"/>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Relatively simple to implement and use with standard machine learning libraries like NumPy and Scikit-Learn.</a:t>
            </a:r>
          </a:p>
        </p:txBody>
      </p:sp>
      <p:sp>
        <p:nvSpPr>
          <p:cNvPr id="17" name="Freeform 17" descr="preencoded.png"/>
          <p:cNvSpPr/>
          <p:nvPr/>
        </p:nvSpPr>
        <p:spPr>
          <a:xfrm>
            <a:off x="854125" y="7800677"/>
            <a:ext cx="330547" cy="330548"/>
          </a:xfrm>
          <a:custGeom>
            <a:avLst/>
            <a:gdLst/>
            <a:ahLst/>
            <a:cxnLst/>
            <a:rect l="l" t="t" r="r" b="b"/>
            <a:pathLst>
              <a:path w="330547" h="330548">
                <a:moveTo>
                  <a:pt x="0" y="0"/>
                </a:moveTo>
                <a:lnTo>
                  <a:pt x="330547" y="0"/>
                </a:lnTo>
                <a:lnTo>
                  <a:pt x="330547"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18" name="TextBox 18"/>
          <p:cNvSpPr txBox="1"/>
          <p:nvPr/>
        </p:nvSpPr>
        <p:spPr>
          <a:xfrm>
            <a:off x="1487835" y="7784306"/>
            <a:ext cx="3524547" cy="354062"/>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Computationally Efficient</a:t>
            </a:r>
          </a:p>
        </p:txBody>
      </p:sp>
      <p:sp>
        <p:nvSpPr>
          <p:cNvPr id="19" name="TextBox 19"/>
          <p:cNvSpPr txBox="1"/>
          <p:nvPr/>
        </p:nvSpPr>
        <p:spPr>
          <a:xfrm>
            <a:off x="1487835" y="8273057"/>
            <a:ext cx="7387232" cy="790872"/>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For moderate polynomial degrees, it is computationally efficient compared to more complex non-linear modeling techniques.</a:t>
            </a:r>
          </a:p>
        </p:txBody>
      </p:sp>
      <p:sp>
        <p:nvSpPr>
          <p:cNvPr id="20" name="TextBox 20"/>
          <p:cNvSpPr txBox="1"/>
          <p:nvPr/>
        </p:nvSpPr>
        <p:spPr>
          <a:xfrm>
            <a:off x="9422458" y="1843087"/>
            <a:ext cx="4408885" cy="570011"/>
          </a:xfrm>
          <a:prstGeom prst="rect">
            <a:avLst/>
          </a:prstGeom>
        </p:spPr>
        <p:txBody>
          <a:bodyPr lIns="0" tIns="0" rIns="0" bIns="0" rtlCol="0" anchor="t">
            <a:spAutoFit/>
          </a:bodyPr>
          <a:lstStyle/>
          <a:p>
            <a:pPr algn="l">
              <a:lnSpc>
                <a:spcPts val="4312"/>
              </a:lnSpc>
            </a:pPr>
            <a:r>
              <a:rPr lang="en-US" sz="3437">
                <a:solidFill>
                  <a:srgbClr val="1B1B27"/>
                </a:solidFill>
                <a:latin typeface="Alexandria"/>
                <a:ea typeface="Alexandria"/>
                <a:cs typeface="Alexandria"/>
                <a:sym typeface="Alexandria"/>
              </a:rPr>
              <a:t>Limitations</a:t>
            </a:r>
          </a:p>
        </p:txBody>
      </p:sp>
      <p:sp>
        <p:nvSpPr>
          <p:cNvPr id="21" name="Freeform 21" descr="preencoded.png"/>
          <p:cNvSpPr/>
          <p:nvPr/>
        </p:nvSpPr>
        <p:spPr>
          <a:xfrm>
            <a:off x="9505057" y="2667892"/>
            <a:ext cx="330547" cy="330548"/>
          </a:xfrm>
          <a:custGeom>
            <a:avLst/>
            <a:gdLst/>
            <a:ahLst/>
            <a:cxnLst/>
            <a:rect l="l" t="t" r="r" b="b"/>
            <a:pathLst>
              <a:path w="330547" h="330548">
                <a:moveTo>
                  <a:pt x="0" y="0"/>
                </a:moveTo>
                <a:lnTo>
                  <a:pt x="330548" y="0"/>
                </a:lnTo>
                <a:lnTo>
                  <a:pt x="330548"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22" name="TextBox 22"/>
          <p:cNvSpPr txBox="1"/>
          <p:nvPr/>
        </p:nvSpPr>
        <p:spPr>
          <a:xfrm>
            <a:off x="10138767" y="2651523"/>
            <a:ext cx="2844999" cy="354063"/>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High Overfitting Risk</a:t>
            </a:r>
          </a:p>
        </p:txBody>
      </p:sp>
      <p:sp>
        <p:nvSpPr>
          <p:cNvPr id="23" name="TextBox 23"/>
          <p:cNvSpPr txBox="1"/>
          <p:nvPr/>
        </p:nvSpPr>
        <p:spPr>
          <a:xfrm>
            <a:off x="10138767" y="3140274"/>
            <a:ext cx="7387233" cy="790873"/>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High-degree polynomials can easily memorize noise in the training data, leading to poor generalization on new data.</a:t>
            </a:r>
          </a:p>
        </p:txBody>
      </p:sp>
      <p:sp>
        <p:nvSpPr>
          <p:cNvPr id="24" name="Freeform 24" descr="preencoded.png"/>
          <p:cNvSpPr/>
          <p:nvPr/>
        </p:nvSpPr>
        <p:spPr>
          <a:xfrm>
            <a:off x="9505057" y="4378821"/>
            <a:ext cx="330547" cy="330548"/>
          </a:xfrm>
          <a:custGeom>
            <a:avLst/>
            <a:gdLst/>
            <a:ahLst/>
            <a:cxnLst/>
            <a:rect l="l" t="t" r="r" b="b"/>
            <a:pathLst>
              <a:path w="330547" h="330548">
                <a:moveTo>
                  <a:pt x="0" y="0"/>
                </a:moveTo>
                <a:lnTo>
                  <a:pt x="330548" y="0"/>
                </a:lnTo>
                <a:lnTo>
                  <a:pt x="330548"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25" name="TextBox 25"/>
          <p:cNvSpPr txBox="1"/>
          <p:nvPr/>
        </p:nvSpPr>
        <p:spPr>
          <a:xfrm>
            <a:off x="10138767" y="4362450"/>
            <a:ext cx="3677691" cy="354063"/>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Poor at Very Large Degrees</a:t>
            </a:r>
          </a:p>
        </p:txBody>
      </p:sp>
      <p:sp>
        <p:nvSpPr>
          <p:cNvPr id="26" name="TextBox 26"/>
          <p:cNvSpPr txBox="1"/>
          <p:nvPr/>
        </p:nvSpPr>
        <p:spPr>
          <a:xfrm>
            <a:off x="10138767" y="4851201"/>
            <a:ext cx="7387233" cy="1143446"/>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Computational complexity increases significantly, and numerical instability (e.g., Runge's phenomenon) can occur with very high degrees.</a:t>
            </a:r>
          </a:p>
        </p:txBody>
      </p:sp>
      <p:sp>
        <p:nvSpPr>
          <p:cNvPr id="27" name="Freeform 27" descr="preencoded.png"/>
          <p:cNvSpPr/>
          <p:nvPr/>
        </p:nvSpPr>
        <p:spPr>
          <a:xfrm>
            <a:off x="9505057" y="6442322"/>
            <a:ext cx="330547" cy="330547"/>
          </a:xfrm>
          <a:custGeom>
            <a:avLst/>
            <a:gdLst/>
            <a:ahLst/>
            <a:cxnLst/>
            <a:rect l="l" t="t" r="r" b="b"/>
            <a:pathLst>
              <a:path w="330547" h="330547">
                <a:moveTo>
                  <a:pt x="0" y="0"/>
                </a:moveTo>
                <a:lnTo>
                  <a:pt x="330548" y="0"/>
                </a:lnTo>
                <a:lnTo>
                  <a:pt x="330548"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28" name="TextBox 28"/>
          <p:cNvSpPr txBox="1"/>
          <p:nvPr/>
        </p:nvSpPr>
        <p:spPr>
          <a:xfrm>
            <a:off x="10138767" y="6425952"/>
            <a:ext cx="2755553" cy="354062"/>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Extrapolation Issues</a:t>
            </a:r>
          </a:p>
        </p:txBody>
      </p:sp>
      <p:sp>
        <p:nvSpPr>
          <p:cNvPr id="29" name="TextBox 29"/>
          <p:cNvSpPr txBox="1"/>
          <p:nvPr/>
        </p:nvSpPr>
        <p:spPr>
          <a:xfrm>
            <a:off x="10138767" y="6914704"/>
            <a:ext cx="7387233" cy="790872"/>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Predictions become highly unreliable and unpredictable when extrapolating outside the range of the observed training data.</a:t>
            </a:r>
          </a:p>
        </p:txBody>
      </p:sp>
      <p:sp>
        <p:nvSpPr>
          <p:cNvPr id="30" name="Freeform 30" descr="preencoded.png"/>
          <p:cNvSpPr/>
          <p:nvPr/>
        </p:nvSpPr>
        <p:spPr>
          <a:xfrm>
            <a:off x="9505057" y="8153251"/>
            <a:ext cx="330547" cy="330548"/>
          </a:xfrm>
          <a:custGeom>
            <a:avLst/>
            <a:gdLst/>
            <a:ahLst/>
            <a:cxnLst/>
            <a:rect l="l" t="t" r="r" b="b"/>
            <a:pathLst>
              <a:path w="330547" h="330548">
                <a:moveTo>
                  <a:pt x="0" y="0"/>
                </a:moveTo>
                <a:lnTo>
                  <a:pt x="330548" y="0"/>
                </a:lnTo>
                <a:lnTo>
                  <a:pt x="330548" y="330548"/>
                </a:lnTo>
                <a:lnTo>
                  <a:pt x="0" y="330548"/>
                </a:lnTo>
                <a:lnTo>
                  <a:pt x="0" y="0"/>
                </a:lnTo>
                <a:close/>
              </a:path>
            </a:pathLst>
          </a:custGeom>
          <a:blipFill>
            <a:blip r:embed="rId3">
              <a:extLst>
                <a:ext uri="{96DAC541-7B7A-43D3-8B79-37D633B846F1}">
                  <asvg:svgBlip xmlns:asvg="http://schemas.microsoft.com/office/drawing/2016/SVG/main" r:embed="rId4"/>
                </a:ext>
              </a:extLst>
            </a:blip>
            <a:stretch>
              <a:fillRect l="-8571" r="-8571"/>
            </a:stretch>
          </a:blipFill>
        </p:spPr>
      </p:sp>
      <p:sp>
        <p:nvSpPr>
          <p:cNvPr id="31" name="TextBox 31"/>
          <p:cNvSpPr txBox="1"/>
          <p:nvPr/>
        </p:nvSpPr>
        <p:spPr>
          <a:xfrm>
            <a:off x="10138767" y="8136880"/>
            <a:ext cx="2755553" cy="354062"/>
          </a:xfrm>
          <a:prstGeom prst="rect">
            <a:avLst/>
          </a:prstGeom>
        </p:spPr>
        <p:txBody>
          <a:bodyPr lIns="0" tIns="0" rIns="0" bIns="0" rtlCol="0" anchor="t">
            <a:spAutoFit/>
          </a:bodyPr>
          <a:lstStyle/>
          <a:p>
            <a:pPr algn="l">
              <a:lnSpc>
                <a:spcPts val="2687"/>
              </a:lnSpc>
            </a:pPr>
            <a:r>
              <a:rPr lang="en-US" sz="2125">
                <a:solidFill>
                  <a:srgbClr val="404155"/>
                </a:solidFill>
                <a:latin typeface="Alexandria"/>
                <a:ea typeface="Alexandria"/>
                <a:cs typeface="Alexandria"/>
                <a:sym typeface="Alexandria"/>
              </a:rPr>
              <a:t>Sensitive to Outliers</a:t>
            </a:r>
          </a:p>
        </p:txBody>
      </p:sp>
      <p:sp>
        <p:nvSpPr>
          <p:cNvPr id="32" name="TextBox 32"/>
          <p:cNvSpPr txBox="1"/>
          <p:nvPr/>
        </p:nvSpPr>
        <p:spPr>
          <a:xfrm>
            <a:off x="10138767" y="8625631"/>
            <a:ext cx="7387233" cy="790872"/>
          </a:xfrm>
          <a:prstGeom prst="rect">
            <a:avLst/>
          </a:prstGeom>
        </p:spPr>
        <p:txBody>
          <a:bodyPr lIns="0" tIns="0" rIns="0" bIns="0" rtlCol="0" anchor="t">
            <a:spAutoFit/>
          </a:bodyPr>
          <a:lstStyle/>
          <a:p>
            <a:pPr algn="l">
              <a:lnSpc>
                <a:spcPts val="2749"/>
              </a:lnSpc>
            </a:pPr>
            <a:r>
              <a:rPr lang="en-US" sz="1687">
                <a:solidFill>
                  <a:srgbClr val="404155"/>
                </a:solidFill>
                <a:latin typeface="Arimo"/>
                <a:ea typeface="Arimo"/>
                <a:cs typeface="Arimo"/>
                <a:sym typeface="Arimo"/>
              </a:rPr>
              <a:t>Polynomial regression is very sensitive to outliers, which can drastically alter the shape of the fitted curve.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737444" y="663625"/>
            <a:ext cx="5267474" cy="677316"/>
          </a:xfrm>
          <a:prstGeom prst="rect">
            <a:avLst/>
          </a:prstGeom>
        </p:spPr>
        <p:txBody>
          <a:bodyPr lIns="0" tIns="0" rIns="0" bIns="0" rtlCol="0" anchor="t">
            <a:spAutoFit/>
          </a:bodyPr>
          <a:lstStyle/>
          <a:p>
            <a:pPr algn="l">
              <a:lnSpc>
                <a:spcPts val="5124"/>
              </a:lnSpc>
            </a:pPr>
            <a:r>
              <a:rPr lang="en-US" sz="4124">
                <a:solidFill>
                  <a:srgbClr val="1B1B27"/>
                </a:solidFill>
                <a:latin typeface="Alexandria"/>
                <a:ea typeface="Alexandria"/>
                <a:cs typeface="Alexandria"/>
                <a:sym typeface="Alexandria"/>
              </a:rPr>
              <a:t>Conclusion</a:t>
            </a:r>
          </a:p>
        </p:txBody>
      </p:sp>
      <p:grpSp>
        <p:nvGrpSpPr>
          <p:cNvPr id="7" name="Group 7"/>
          <p:cNvGrpSpPr/>
          <p:nvPr/>
        </p:nvGrpSpPr>
        <p:grpSpPr>
          <a:xfrm>
            <a:off x="723156" y="1747986"/>
            <a:ext cx="16841689" cy="2310854"/>
            <a:chOff x="0" y="0"/>
            <a:chExt cx="22455585" cy="3081138"/>
          </a:xfrm>
        </p:grpSpPr>
        <p:sp>
          <p:nvSpPr>
            <p:cNvPr id="8" name="Freeform 8"/>
            <p:cNvSpPr/>
            <p:nvPr/>
          </p:nvSpPr>
          <p:spPr>
            <a:xfrm>
              <a:off x="19050" y="19050"/>
              <a:ext cx="22417532" cy="3043047"/>
            </a:xfrm>
            <a:custGeom>
              <a:avLst/>
              <a:gdLst/>
              <a:ahLst/>
              <a:cxnLst/>
              <a:rect l="l" t="t" r="r" b="b"/>
              <a:pathLst>
                <a:path w="22417532" h="3043047">
                  <a:moveTo>
                    <a:pt x="0" y="117983"/>
                  </a:moveTo>
                  <a:cubicBezTo>
                    <a:pt x="0" y="52832"/>
                    <a:pt x="53340" y="0"/>
                    <a:pt x="119253" y="0"/>
                  </a:cubicBezTo>
                  <a:lnTo>
                    <a:pt x="22298279" y="0"/>
                  </a:lnTo>
                  <a:cubicBezTo>
                    <a:pt x="22364192" y="0"/>
                    <a:pt x="22417532" y="52832"/>
                    <a:pt x="22417532" y="117983"/>
                  </a:cubicBezTo>
                  <a:lnTo>
                    <a:pt x="22417532" y="2925064"/>
                  </a:lnTo>
                  <a:cubicBezTo>
                    <a:pt x="22417532" y="2990215"/>
                    <a:pt x="22364193" y="3043047"/>
                    <a:pt x="22298279" y="3043047"/>
                  </a:cubicBezTo>
                  <a:lnTo>
                    <a:pt x="119253" y="3043047"/>
                  </a:lnTo>
                  <a:cubicBezTo>
                    <a:pt x="53340" y="3043047"/>
                    <a:pt x="0" y="2990215"/>
                    <a:pt x="0" y="2925064"/>
                  </a:cubicBezTo>
                  <a:close/>
                </a:path>
              </a:pathLst>
            </a:custGeom>
            <a:solidFill>
              <a:srgbClr val="F9F9FF"/>
            </a:solidFill>
            <a:ln w="12700">
              <a:solidFill>
                <a:srgbClr val="000000"/>
              </a:solidFill>
            </a:ln>
          </p:spPr>
        </p:sp>
        <p:sp>
          <p:nvSpPr>
            <p:cNvPr id="9" name="Freeform 9"/>
            <p:cNvSpPr/>
            <p:nvPr/>
          </p:nvSpPr>
          <p:spPr>
            <a:xfrm>
              <a:off x="0" y="0"/>
              <a:ext cx="22455632" cy="3081147"/>
            </a:xfrm>
            <a:custGeom>
              <a:avLst/>
              <a:gdLst/>
              <a:ahLst/>
              <a:cxnLst/>
              <a:rect l="l" t="t" r="r" b="b"/>
              <a:pathLst>
                <a:path w="22455632" h="3081147">
                  <a:moveTo>
                    <a:pt x="0" y="137033"/>
                  </a:moveTo>
                  <a:cubicBezTo>
                    <a:pt x="0" y="61214"/>
                    <a:pt x="62103" y="0"/>
                    <a:pt x="138303" y="0"/>
                  </a:cubicBezTo>
                  <a:lnTo>
                    <a:pt x="22317329" y="0"/>
                  </a:lnTo>
                  <a:lnTo>
                    <a:pt x="22317329" y="19050"/>
                  </a:lnTo>
                  <a:lnTo>
                    <a:pt x="22317329" y="0"/>
                  </a:lnTo>
                  <a:cubicBezTo>
                    <a:pt x="22393529" y="0"/>
                    <a:pt x="22455632" y="61214"/>
                    <a:pt x="22455632" y="137033"/>
                  </a:cubicBezTo>
                  <a:lnTo>
                    <a:pt x="22436582" y="137033"/>
                  </a:lnTo>
                  <a:lnTo>
                    <a:pt x="22455632" y="137033"/>
                  </a:lnTo>
                  <a:lnTo>
                    <a:pt x="22455632" y="2944114"/>
                  </a:lnTo>
                  <a:lnTo>
                    <a:pt x="22436582" y="2944114"/>
                  </a:lnTo>
                  <a:lnTo>
                    <a:pt x="22455632" y="2944114"/>
                  </a:lnTo>
                  <a:cubicBezTo>
                    <a:pt x="22455632" y="3019933"/>
                    <a:pt x="22393529" y="3081147"/>
                    <a:pt x="22317329" y="3081147"/>
                  </a:cubicBezTo>
                  <a:lnTo>
                    <a:pt x="22317329" y="3062097"/>
                  </a:lnTo>
                  <a:lnTo>
                    <a:pt x="22317329" y="3081147"/>
                  </a:lnTo>
                  <a:lnTo>
                    <a:pt x="138303" y="3081147"/>
                  </a:lnTo>
                  <a:lnTo>
                    <a:pt x="138303" y="3062097"/>
                  </a:lnTo>
                  <a:lnTo>
                    <a:pt x="138303" y="3081147"/>
                  </a:lnTo>
                  <a:cubicBezTo>
                    <a:pt x="62103" y="3081147"/>
                    <a:pt x="0" y="3019933"/>
                    <a:pt x="0" y="2944114"/>
                  </a:cubicBezTo>
                  <a:lnTo>
                    <a:pt x="0" y="137033"/>
                  </a:lnTo>
                  <a:lnTo>
                    <a:pt x="19050" y="137033"/>
                  </a:lnTo>
                  <a:lnTo>
                    <a:pt x="0" y="137033"/>
                  </a:lnTo>
                  <a:moveTo>
                    <a:pt x="38100" y="137033"/>
                  </a:moveTo>
                  <a:lnTo>
                    <a:pt x="38100" y="2944114"/>
                  </a:lnTo>
                  <a:lnTo>
                    <a:pt x="19050" y="2944114"/>
                  </a:lnTo>
                  <a:lnTo>
                    <a:pt x="38100" y="2944114"/>
                  </a:lnTo>
                  <a:cubicBezTo>
                    <a:pt x="38100" y="2998597"/>
                    <a:pt x="82804" y="3043047"/>
                    <a:pt x="138303" y="3043047"/>
                  </a:cubicBezTo>
                  <a:lnTo>
                    <a:pt x="22317329" y="3043047"/>
                  </a:lnTo>
                  <a:cubicBezTo>
                    <a:pt x="22372828" y="3043047"/>
                    <a:pt x="22417532" y="2998597"/>
                    <a:pt x="22417532" y="2944114"/>
                  </a:cubicBezTo>
                  <a:lnTo>
                    <a:pt x="22417532" y="137033"/>
                  </a:lnTo>
                  <a:cubicBezTo>
                    <a:pt x="22417532" y="82550"/>
                    <a:pt x="22372828" y="38100"/>
                    <a:pt x="22317329" y="38100"/>
                  </a:cubicBezTo>
                  <a:lnTo>
                    <a:pt x="138303" y="38100"/>
                  </a:lnTo>
                  <a:lnTo>
                    <a:pt x="138303" y="19050"/>
                  </a:lnTo>
                  <a:lnTo>
                    <a:pt x="138303" y="38100"/>
                  </a:lnTo>
                  <a:cubicBezTo>
                    <a:pt x="82804" y="38100"/>
                    <a:pt x="38100" y="82550"/>
                    <a:pt x="38100" y="137033"/>
                  </a:cubicBezTo>
                  <a:close/>
                </a:path>
              </a:pathLst>
            </a:custGeom>
            <a:solidFill>
              <a:srgbClr val="B8C3DF"/>
            </a:solidFill>
            <a:ln w="12700">
              <a:solidFill>
                <a:srgbClr val="000000"/>
              </a:solidFill>
            </a:ln>
          </p:spPr>
        </p:sp>
      </p:grpSp>
      <p:grpSp>
        <p:nvGrpSpPr>
          <p:cNvPr id="10" name="Group 10"/>
          <p:cNvGrpSpPr/>
          <p:nvPr/>
        </p:nvGrpSpPr>
        <p:grpSpPr>
          <a:xfrm>
            <a:off x="766019" y="1790849"/>
            <a:ext cx="842665" cy="2225129"/>
            <a:chOff x="0" y="0"/>
            <a:chExt cx="1123553" cy="2966838"/>
          </a:xfrm>
        </p:grpSpPr>
        <p:sp>
          <p:nvSpPr>
            <p:cNvPr id="11" name="Freeform 11"/>
            <p:cNvSpPr/>
            <p:nvPr/>
          </p:nvSpPr>
          <p:spPr>
            <a:xfrm>
              <a:off x="0" y="0"/>
              <a:ext cx="1123569" cy="2966847"/>
            </a:xfrm>
            <a:custGeom>
              <a:avLst/>
              <a:gdLst/>
              <a:ahLst/>
              <a:cxnLst/>
              <a:rect l="l" t="t" r="r" b="b"/>
              <a:pathLst>
                <a:path w="1123569" h="2966847">
                  <a:moveTo>
                    <a:pt x="0" y="72263"/>
                  </a:moveTo>
                  <a:cubicBezTo>
                    <a:pt x="0" y="32385"/>
                    <a:pt x="32385" y="0"/>
                    <a:pt x="72263" y="0"/>
                  </a:cubicBezTo>
                  <a:lnTo>
                    <a:pt x="1051306" y="0"/>
                  </a:lnTo>
                  <a:cubicBezTo>
                    <a:pt x="1091184" y="0"/>
                    <a:pt x="1123569" y="32385"/>
                    <a:pt x="1123569" y="72263"/>
                  </a:cubicBezTo>
                  <a:lnTo>
                    <a:pt x="1123569" y="2894584"/>
                  </a:lnTo>
                  <a:cubicBezTo>
                    <a:pt x="1123569" y="2934462"/>
                    <a:pt x="1091184" y="2966847"/>
                    <a:pt x="1051306" y="2966847"/>
                  </a:cubicBezTo>
                  <a:lnTo>
                    <a:pt x="72263" y="2966847"/>
                  </a:lnTo>
                  <a:cubicBezTo>
                    <a:pt x="32385" y="2966847"/>
                    <a:pt x="0" y="2934462"/>
                    <a:pt x="0" y="2894584"/>
                  </a:cubicBezTo>
                  <a:close/>
                </a:path>
              </a:pathLst>
            </a:custGeom>
            <a:solidFill>
              <a:srgbClr val="D2DDF9"/>
            </a:solidFill>
            <a:ln w="12700">
              <a:solidFill>
                <a:srgbClr val="000000"/>
              </a:solidFill>
            </a:ln>
          </p:spPr>
        </p:sp>
      </p:grpSp>
      <p:sp>
        <p:nvSpPr>
          <p:cNvPr id="12" name="Freeform 12" descr="preencoded.png"/>
          <p:cNvSpPr/>
          <p:nvPr/>
        </p:nvSpPr>
        <p:spPr>
          <a:xfrm>
            <a:off x="1024532" y="2745284"/>
            <a:ext cx="315962" cy="315962"/>
          </a:xfrm>
          <a:custGeom>
            <a:avLst/>
            <a:gdLst/>
            <a:ahLst/>
            <a:cxnLst/>
            <a:rect l="l" t="t" r="r" b="b"/>
            <a:pathLst>
              <a:path w="315962" h="315962">
                <a:moveTo>
                  <a:pt x="0" y="0"/>
                </a:moveTo>
                <a:lnTo>
                  <a:pt x="315963" y="0"/>
                </a:lnTo>
                <a:lnTo>
                  <a:pt x="315963" y="315962"/>
                </a:lnTo>
                <a:lnTo>
                  <a:pt x="0" y="315962"/>
                </a:lnTo>
                <a:lnTo>
                  <a:pt x="0" y="0"/>
                </a:lnTo>
                <a:close/>
              </a:path>
            </a:pathLst>
          </a:custGeom>
          <a:blipFill>
            <a:blip r:embed="rId3">
              <a:extLst>
                <a:ext uri="{96DAC541-7B7A-43D3-8B79-37D633B846F1}">
                  <asvg:svgBlip xmlns:asvg="http://schemas.microsoft.com/office/drawing/2016/SVG/main" r:embed="rId4"/>
                </a:ext>
              </a:extLst>
            </a:blip>
            <a:stretch>
              <a:fillRect l="-4411" r="-4411"/>
            </a:stretch>
          </a:blipFill>
        </p:spPr>
      </p:sp>
      <p:sp>
        <p:nvSpPr>
          <p:cNvPr id="13" name="TextBox 13"/>
          <p:cNvSpPr txBox="1"/>
          <p:nvPr/>
        </p:nvSpPr>
        <p:spPr>
          <a:xfrm>
            <a:off x="1819275" y="1991916"/>
            <a:ext cx="4346525" cy="338733"/>
          </a:xfrm>
          <a:prstGeom prst="rect">
            <a:avLst/>
          </a:prstGeom>
        </p:spPr>
        <p:txBody>
          <a:bodyPr lIns="0" tIns="0" rIns="0" bIns="0" rtlCol="0" anchor="t">
            <a:spAutoFit/>
          </a:bodyPr>
          <a:lstStyle/>
          <a:p>
            <a:pPr algn="l">
              <a:lnSpc>
                <a:spcPts val="2562"/>
              </a:lnSpc>
            </a:pPr>
            <a:r>
              <a:rPr lang="en-US" sz="2062">
                <a:solidFill>
                  <a:srgbClr val="404155"/>
                </a:solidFill>
                <a:latin typeface="Alexandria"/>
                <a:ea typeface="Alexandria"/>
                <a:cs typeface="Alexandria"/>
                <a:sym typeface="Alexandria"/>
              </a:rPr>
              <a:t>Polynomial Regression Summary</a:t>
            </a:r>
          </a:p>
        </p:txBody>
      </p:sp>
      <p:sp>
        <p:nvSpPr>
          <p:cNvPr id="14" name="TextBox 14"/>
          <p:cNvSpPr txBox="1"/>
          <p:nvPr/>
        </p:nvSpPr>
        <p:spPr>
          <a:xfrm>
            <a:off x="1819275" y="2371279"/>
            <a:ext cx="15492115" cy="1434107"/>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Polynomial regression extends linear regression by modeling the relationship between the independent variable and the dependent variable as an nth-degree polynomial. Its core strength lies in its ability to capture complex, non-linear patterns in data, adapting to various curvatures that linear models cannot. However, choosing the appropriate polynomial degree is crucial; a balance must be struck between flexibility to fit the data and the risk of overfitting, where the model might memorize noise rather than underlying trends.</a:t>
            </a:r>
          </a:p>
        </p:txBody>
      </p:sp>
      <p:grpSp>
        <p:nvGrpSpPr>
          <p:cNvPr id="15" name="Group 15"/>
          <p:cNvGrpSpPr/>
          <p:nvPr/>
        </p:nvGrpSpPr>
        <p:grpSpPr>
          <a:xfrm>
            <a:off x="723156" y="4240858"/>
            <a:ext cx="16841689" cy="2310854"/>
            <a:chOff x="0" y="0"/>
            <a:chExt cx="22455585" cy="3081138"/>
          </a:xfrm>
        </p:grpSpPr>
        <p:sp>
          <p:nvSpPr>
            <p:cNvPr id="16" name="Freeform 16"/>
            <p:cNvSpPr/>
            <p:nvPr/>
          </p:nvSpPr>
          <p:spPr>
            <a:xfrm>
              <a:off x="19050" y="19050"/>
              <a:ext cx="22417532" cy="3043047"/>
            </a:xfrm>
            <a:custGeom>
              <a:avLst/>
              <a:gdLst/>
              <a:ahLst/>
              <a:cxnLst/>
              <a:rect l="l" t="t" r="r" b="b"/>
              <a:pathLst>
                <a:path w="22417532" h="3043047">
                  <a:moveTo>
                    <a:pt x="0" y="117983"/>
                  </a:moveTo>
                  <a:cubicBezTo>
                    <a:pt x="0" y="52832"/>
                    <a:pt x="53340" y="0"/>
                    <a:pt x="119253" y="0"/>
                  </a:cubicBezTo>
                  <a:lnTo>
                    <a:pt x="22298279" y="0"/>
                  </a:lnTo>
                  <a:cubicBezTo>
                    <a:pt x="22364192" y="0"/>
                    <a:pt x="22417532" y="52832"/>
                    <a:pt x="22417532" y="117983"/>
                  </a:cubicBezTo>
                  <a:lnTo>
                    <a:pt x="22417532" y="2925064"/>
                  </a:lnTo>
                  <a:cubicBezTo>
                    <a:pt x="22417532" y="2990215"/>
                    <a:pt x="22364193" y="3043047"/>
                    <a:pt x="22298279" y="3043047"/>
                  </a:cubicBezTo>
                  <a:lnTo>
                    <a:pt x="119253" y="3043047"/>
                  </a:lnTo>
                  <a:cubicBezTo>
                    <a:pt x="53340" y="3043047"/>
                    <a:pt x="0" y="2990215"/>
                    <a:pt x="0" y="2925064"/>
                  </a:cubicBezTo>
                  <a:close/>
                </a:path>
              </a:pathLst>
            </a:custGeom>
            <a:solidFill>
              <a:srgbClr val="F9F9FF"/>
            </a:solidFill>
            <a:ln w="12700">
              <a:solidFill>
                <a:srgbClr val="000000"/>
              </a:solidFill>
            </a:ln>
          </p:spPr>
        </p:sp>
        <p:sp>
          <p:nvSpPr>
            <p:cNvPr id="17" name="Freeform 17"/>
            <p:cNvSpPr/>
            <p:nvPr/>
          </p:nvSpPr>
          <p:spPr>
            <a:xfrm>
              <a:off x="0" y="0"/>
              <a:ext cx="22455632" cy="3081147"/>
            </a:xfrm>
            <a:custGeom>
              <a:avLst/>
              <a:gdLst/>
              <a:ahLst/>
              <a:cxnLst/>
              <a:rect l="l" t="t" r="r" b="b"/>
              <a:pathLst>
                <a:path w="22455632" h="3081147">
                  <a:moveTo>
                    <a:pt x="0" y="137033"/>
                  </a:moveTo>
                  <a:cubicBezTo>
                    <a:pt x="0" y="61214"/>
                    <a:pt x="62103" y="0"/>
                    <a:pt x="138303" y="0"/>
                  </a:cubicBezTo>
                  <a:lnTo>
                    <a:pt x="22317329" y="0"/>
                  </a:lnTo>
                  <a:lnTo>
                    <a:pt x="22317329" y="19050"/>
                  </a:lnTo>
                  <a:lnTo>
                    <a:pt x="22317329" y="0"/>
                  </a:lnTo>
                  <a:cubicBezTo>
                    <a:pt x="22393529" y="0"/>
                    <a:pt x="22455632" y="61214"/>
                    <a:pt x="22455632" y="137033"/>
                  </a:cubicBezTo>
                  <a:lnTo>
                    <a:pt x="22436582" y="137033"/>
                  </a:lnTo>
                  <a:lnTo>
                    <a:pt x="22455632" y="137033"/>
                  </a:lnTo>
                  <a:lnTo>
                    <a:pt x="22455632" y="2944114"/>
                  </a:lnTo>
                  <a:lnTo>
                    <a:pt x="22436582" y="2944114"/>
                  </a:lnTo>
                  <a:lnTo>
                    <a:pt x="22455632" y="2944114"/>
                  </a:lnTo>
                  <a:cubicBezTo>
                    <a:pt x="22455632" y="3019933"/>
                    <a:pt x="22393529" y="3081147"/>
                    <a:pt x="22317329" y="3081147"/>
                  </a:cubicBezTo>
                  <a:lnTo>
                    <a:pt x="22317329" y="3062097"/>
                  </a:lnTo>
                  <a:lnTo>
                    <a:pt x="22317329" y="3081147"/>
                  </a:lnTo>
                  <a:lnTo>
                    <a:pt x="138303" y="3081147"/>
                  </a:lnTo>
                  <a:lnTo>
                    <a:pt x="138303" y="3062097"/>
                  </a:lnTo>
                  <a:lnTo>
                    <a:pt x="138303" y="3081147"/>
                  </a:lnTo>
                  <a:cubicBezTo>
                    <a:pt x="62103" y="3081147"/>
                    <a:pt x="0" y="3019933"/>
                    <a:pt x="0" y="2944114"/>
                  </a:cubicBezTo>
                  <a:lnTo>
                    <a:pt x="0" y="137033"/>
                  </a:lnTo>
                  <a:lnTo>
                    <a:pt x="19050" y="137033"/>
                  </a:lnTo>
                  <a:lnTo>
                    <a:pt x="0" y="137033"/>
                  </a:lnTo>
                  <a:moveTo>
                    <a:pt x="38100" y="137033"/>
                  </a:moveTo>
                  <a:lnTo>
                    <a:pt x="38100" y="2944114"/>
                  </a:lnTo>
                  <a:lnTo>
                    <a:pt x="19050" y="2944114"/>
                  </a:lnTo>
                  <a:lnTo>
                    <a:pt x="38100" y="2944114"/>
                  </a:lnTo>
                  <a:cubicBezTo>
                    <a:pt x="38100" y="2998597"/>
                    <a:pt x="82804" y="3043047"/>
                    <a:pt x="138303" y="3043047"/>
                  </a:cubicBezTo>
                  <a:lnTo>
                    <a:pt x="22317329" y="3043047"/>
                  </a:lnTo>
                  <a:cubicBezTo>
                    <a:pt x="22372828" y="3043047"/>
                    <a:pt x="22417532" y="2998597"/>
                    <a:pt x="22417532" y="2944114"/>
                  </a:cubicBezTo>
                  <a:lnTo>
                    <a:pt x="22417532" y="137033"/>
                  </a:lnTo>
                  <a:cubicBezTo>
                    <a:pt x="22417532" y="82550"/>
                    <a:pt x="22372828" y="38100"/>
                    <a:pt x="22317329" y="38100"/>
                  </a:cubicBezTo>
                  <a:lnTo>
                    <a:pt x="138303" y="38100"/>
                  </a:lnTo>
                  <a:lnTo>
                    <a:pt x="138303" y="19050"/>
                  </a:lnTo>
                  <a:lnTo>
                    <a:pt x="138303" y="38100"/>
                  </a:lnTo>
                  <a:cubicBezTo>
                    <a:pt x="82804" y="38100"/>
                    <a:pt x="38100" y="82550"/>
                    <a:pt x="38100" y="137033"/>
                  </a:cubicBezTo>
                  <a:close/>
                </a:path>
              </a:pathLst>
            </a:custGeom>
            <a:solidFill>
              <a:srgbClr val="B8C3DF"/>
            </a:solidFill>
            <a:ln w="12700">
              <a:solidFill>
                <a:srgbClr val="000000"/>
              </a:solidFill>
            </a:ln>
          </p:spPr>
        </p:sp>
      </p:grpSp>
      <p:grpSp>
        <p:nvGrpSpPr>
          <p:cNvPr id="18" name="Group 18"/>
          <p:cNvGrpSpPr/>
          <p:nvPr/>
        </p:nvGrpSpPr>
        <p:grpSpPr>
          <a:xfrm>
            <a:off x="766019" y="4283720"/>
            <a:ext cx="842665" cy="2225129"/>
            <a:chOff x="0" y="0"/>
            <a:chExt cx="1123553" cy="2966838"/>
          </a:xfrm>
        </p:grpSpPr>
        <p:sp>
          <p:nvSpPr>
            <p:cNvPr id="19" name="Freeform 19"/>
            <p:cNvSpPr/>
            <p:nvPr/>
          </p:nvSpPr>
          <p:spPr>
            <a:xfrm>
              <a:off x="0" y="0"/>
              <a:ext cx="1123569" cy="2966847"/>
            </a:xfrm>
            <a:custGeom>
              <a:avLst/>
              <a:gdLst/>
              <a:ahLst/>
              <a:cxnLst/>
              <a:rect l="l" t="t" r="r" b="b"/>
              <a:pathLst>
                <a:path w="1123569" h="2966847">
                  <a:moveTo>
                    <a:pt x="0" y="72263"/>
                  </a:moveTo>
                  <a:cubicBezTo>
                    <a:pt x="0" y="32385"/>
                    <a:pt x="32385" y="0"/>
                    <a:pt x="72263" y="0"/>
                  </a:cubicBezTo>
                  <a:lnTo>
                    <a:pt x="1051306" y="0"/>
                  </a:lnTo>
                  <a:cubicBezTo>
                    <a:pt x="1091184" y="0"/>
                    <a:pt x="1123569" y="32385"/>
                    <a:pt x="1123569" y="72263"/>
                  </a:cubicBezTo>
                  <a:lnTo>
                    <a:pt x="1123569" y="2894584"/>
                  </a:lnTo>
                  <a:cubicBezTo>
                    <a:pt x="1123569" y="2934462"/>
                    <a:pt x="1091184" y="2966847"/>
                    <a:pt x="1051306" y="2966847"/>
                  </a:cubicBezTo>
                  <a:lnTo>
                    <a:pt x="72263" y="2966847"/>
                  </a:lnTo>
                  <a:cubicBezTo>
                    <a:pt x="32385" y="2966847"/>
                    <a:pt x="0" y="2934462"/>
                    <a:pt x="0" y="2894584"/>
                  </a:cubicBezTo>
                  <a:close/>
                </a:path>
              </a:pathLst>
            </a:custGeom>
            <a:solidFill>
              <a:srgbClr val="D2DDF9"/>
            </a:solidFill>
            <a:ln w="12700">
              <a:solidFill>
                <a:srgbClr val="000000"/>
              </a:solidFill>
            </a:ln>
          </p:spPr>
        </p:sp>
      </p:grpSp>
      <p:sp>
        <p:nvSpPr>
          <p:cNvPr id="20" name="Freeform 20" descr="preencoded.png"/>
          <p:cNvSpPr/>
          <p:nvPr/>
        </p:nvSpPr>
        <p:spPr>
          <a:xfrm>
            <a:off x="1024532" y="5238155"/>
            <a:ext cx="315962" cy="315962"/>
          </a:xfrm>
          <a:custGeom>
            <a:avLst/>
            <a:gdLst/>
            <a:ahLst/>
            <a:cxnLst/>
            <a:rect l="l" t="t" r="r" b="b"/>
            <a:pathLst>
              <a:path w="315962" h="315962">
                <a:moveTo>
                  <a:pt x="0" y="0"/>
                </a:moveTo>
                <a:lnTo>
                  <a:pt x="315963" y="0"/>
                </a:lnTo>
                <a:lnTo>
                  <a:pt x="315963" y="315962"/>
                </a:lnTo>
                <a:lnTo>
                  <a:pt x="0" y="315962"/>
                </a:lnTo>
                <a:lnTo>
                  <a:pt x="0" y="0"/>
                </a:lnTo>
                <a:close/>
              </a:path>
            </a:pathLst>
          </a:custGeom>
          <a:blipFill>
            <a:blip r:embed="rId5">
              <a:extLst>
                <a:ext uri="{96DAC541-7B7A-43D3-8B79-37D633B846F1}">
                  <asvg:svgBlip xmlns:asvg="http://schemas.microsoft.com/office/drawing/2016/SVG/main" r:embed="rId6"/>
                </a:ext>
              </a:extLst>
            </a:blip>
            <a:stretch>
              <a:fillRect t="-7352" b="-7352"/>
            </a:stretch>
          </a:blipFill>
        </p:spPr>
      </p:sp>
      <p:sp>
        <p:nvSpPr>
          <p:cNvPr id="21" name="TextBox 21"/>
          <p:cNvSpPr txBox="1"/>
          <p:nvPr/>
        </p:nvSpPr>
        <p:spPr>
          <a:xfrm>
            <a:off x="1819275" y="4484786"/>
            <a:ext cx="4514255" cy="338733"/>
          </a:xfrm>
          <a:prstGeom prst="rect">
            <a:avLst/>
          </a:prstGeom>
        </p:spPr>
        <p:txBody>
          <a:bodyPr lIns="0" tIns="0" rIns="0" bIns="0" rtlCol="0" anchor="t">
            <a:spAutoFit/>
          </a:bodyPr>
          <a:lstStyle/>
          <a:p>
            <a:pPr algn="l">
              <a:lnSpc>
                <a:spcPts val="2562"/>
              </a:lnSpc>
            </a:pPr>
            <a:r>
              <a:rPr lang="en-US" sz="2062">
                <a:solidFill>
                  <a:srgbClr val="404155"/>
                </a:solidFill>
                <a:latin typeface="Alexandria"/>
                <a:ea typeface="Alexandria"/>
                <a:cs typeface="Alexandria"/>
                <a:sym typeface="Alexandria"/>
              </a:rPr>
              <a:t>Importance in Numerical Methods</a:t>
            </a:r>
          </a:p>
        </p:txBody>
      </p:sp>
      <p:sp>
        <p:nvSpPr>
          <p:cNvPr id="22" name="TextBox 22"/>
          <p:cNvSpPr txBox="1"/>
          <p:nvPr/>
        </p:nvSpPr>
        <p:spPr>
          <a:xfrm>
            <a:off x="1819275" y="4864150"/>
            <a:ext cx="15492115" cy="1434107"/>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Polynomial regression is a fundamental tool within the broader field of numerical methods. It plays a significant role in approximating intricate mathematical relationships and functions, allowing for predictions and insights even when the true relationship is unknown or too complex to explicitly define. Its applications span across diverse domains such as science, engineering, and economics, making it an indispensable technique for data scientists, engineers, and researchers who need to model and understand real-world phenomena from observed data.</a:t>
            </a:r>
          </a:p>
        </p:txBody>
      </p:sp>
      <p:grpSp>
        <p:nvGrpSpPr>
          <p:cNvPr id="23" name="Group 23"/>
          <p:cNvGrpSpPr/>
          <p:nvPr/>
        </p:nvGrpSpPr>
        <p:grpSpPr>
          <a:xfrm>
            <a:off x="723156" y="6733729"/>
            <a:ext cx="16841689" cy="2310854"/>
            <a:chOff x="0" y="0"/>
            <a:chExt cx="22455585" cy="3081138"/>
          </a:xfrm>
        </p:grpSpPr>
        <p:sp>
          <p:nvSpPr>
            <p:cNvPr id="24" name="Freeform 24"/>
            <p:cNvSpPr/>
            <p:nvPr/>
          </p:nvSpPr>
          <p:spPr>
            <a:xfrm>
              <a:off x="19050" y="19050"/>
              <a:ext cx="22417532" cy="3043047"/>
            </a:xfrm>
            <a:custGeom>
              <a:avLst/>
              <a:gdLst/>
              <a:ahLst/>
              <a:cxnLst/>
              <a:rect l="l" t="t" r="r" b="b"/>
              <a:pathLst>
                <a:path w="22417532" h="3043047">
                  <a:moveTo>
                    <a:pt x="0" y="117983"/>
                  </a:moveTo>
                  <a:cubicBezTo>
                    <a:pt x="0" y="52832"/>
                    <a:pt x="53340" y="0"/>
                    <a:pt x="119253" y="0"/>
                  </a:cubicBezTo>
                  <a:lnTo>
                    <a:pt x="22298279" y="0"/>
                  </a:lnTo>
                  <a:cubicBezTo>
                    <a:pt x="22364192" y="0"/>
                    <a:pt x="22417532" y="52832"/>
                    <a:pt x="22417532" y="117983"/>
                  </a:cubicBezTo>
                  <a:lnTo>
                    <a:pt x="22417532" y="2925064"/>
                  </a:lnTo>
                  <a:cubicBezTo>
                    <a:pt x="22417532" y="2990215"/>
                    <a:pt x="22364193" y="3043047"/>
                    <a:pt x="22298279" y="3043047"/>
                  </a:cubicBezTo>
                  <a:lnTo>
                    <a:pt x="119253" y="3043047"/>
                  </a:lnTo>
                  <a:cubicBezTo>
                    <a:pt x="53340" y="3043047"/>
                    <a:pt x="0" y="2990215"/>
                    <a:pt x="0" y="2925064"/>
                  </a:cubicBezTo>
                  <a:close/>
                </a:path>
              </a:pathLst>
            </a:custGeom>
            <a:solidFill>
              <a:srgbClr val="F9F9FF"/>
            </a:solidFill>
            <a:ln w="12700">
              <a:solidFill>
                <a:srgbClr val="000000"/>
              </a:solidFill>
            </a:ln>
          </p:spPr>
        </p:sp>
        <p:sp>
          <p:nvSpPr>
            <p:cNvPr id="25" name="Freeform 25"/>
            <p:cNvSpPr/>
            <p:nvPr/>
          </p:nvSpPr>
          <p:spPr>
            <a:xfrm>
              <a:off x="0" y="0"/>
              <a:ext cx="22455632" cy="3081147"/>
            </a:xfrm>
            <a:custGeom>
              <a:avLst/>
              <a:gdLst/>
              <a:ahLst/>
              <a:cxnLst/>
              <a:rect l="l" t="t" r="r" b="b"/>
              <a:pathLst>
                <a:path w="22455632" h="3081147">
                  <a:moveTo>
                    <a:pt x="0" y="137033"/>
                  </a:moveTo>
                  <a:cubicBezTo>
                    <a:pt x="0" y="61214"/>
                    <a:pt x="62103" y="0"/>
                    <a:pt x="138303" y="0"/>
                  </a:cubicBezTo>
                  <a:lnTo>
                    <a:pt x="22317329" y="0"/>
                  </a:lnTo>
                  <a:lnTo>
                    <a:pt x="22317329" y="19050"/>
                  </a:lnTo>
                  <a:lnTo>
                    <a:pt x="22317329" y="0"/>
                  </a:lnTo>
                  <a:cubicBezTo>
                    <a:pt x="22393529" y="0"/>
                    <a:pt x="22455632" y="61214"/>
                    <a:pt x="22455632" y="137033"/>
                  </a:cubicBezTo>
                  <a:lnTo>
                    <a:pt x="22436582" y="137033"/>
                  </a:lnTo>
                  <a:lnTo>
                    <a:pt x="22455632" y="137033"/>
                  </a:lnTo>
                  <a:lnTo>
                    <a:pt x="22455632" y="2944114"/>
                  </a:lnTo>
                  <a:lnTo>
                    <a:pt x="22436582" y="2944114"/>
                  </a:lnTo>
                  <a:lnTo>
                    <a:pt x="22455632" y="2944114"/>
                  </a:lnTo>
                  <a:cubicBezTo>
                    <a:pt x="22455632" y="3019933"/>
                    <a:pt x="22393529" y="3081147"/>
                    <a:pt x="22317329" y="3081147"/>
                  </a:cubicBezTo>
                  <a:lnTo>
                    <a:pt x="22317329" y="3062097"/>
                  </a:lnTo>
                  <a:lnTo>
                    <a:pt x="22317329" y="3081147"/>
                  </a:lnTo>
                  <a:lnTo>
                    <a:pt x="138303" y="3081147"/>
                  </a:lnTo>
                  <a:lnTo>
                    <a:pt x="138303" y="3062097"/>
                  </a:lnTo>
                  <a:lnTo>
                    <a:pt x="138303" y="3081147"/>
                  </a:lnTo>
                  <a:cubicBezTo>
                    <a:pt x="62103" y="3081147"/>
                    <a:pt x="0" y="3019933"/>
                    <a:pt x="0" y="2944114"/>
                  </a:cubicBezTo>
                  <a:lnTo>
                    <a:pt x="0" y="137033"/>
                  </a:lnTo>
                  <a:lnTo>
                    <a:pt x="19050" y="137033"/>
                  </a:lnTo>
                  <a:lnTo>
                    <a:pt x="0" y="137033"/>
                  </a:lnTo>
                  <a:moveTo>
                    <a:pt x="38100" y="137033"/>
                  </a:moveTo>
                  <a:lnTo>
                    <a:pt x="38100" y="2944114"/>
                  </a:lnTo>
                  <a:lnTo>
                    <a:pt x="19050" y="2944114"/>
                  </a:lnTo>
                  <a:lnTo>
                    <a:pt x="38100" y="2944114"/>
                  </a:lnTo>
                  <a:cubicBezTo>
                    <a:pt x="38100" y="2998597"/>
                    <a:pt x="82804" y="3043047"/>
                    <a:pt x="138303" y="3043047"/>
                  </a:cubicBezTo>
                  <a:lnTo>
                    <a:pt x="22317329" y="3043047"/>
                  </a:lnTo>
                  <a:cubicBezTo>
                    <a:pt x="22372828" y="3043047"/>
                    <a:pt x="22417532" y="2998597"/>
                    <a:pt x="22417532" y="2944114"/>
                  </a:cubicBezTo>
                  <a:lnTo>
                    <a:pt x="22417532" y="137033"/>
                  </a:lnTo>
                  <a:cubicBezTo>
                    <a:pt x="22417532" y="82550"/>
                    <a:pt x="22372828" y="38100"/>
                    <a:pt x="22317329" y="38100"/>
                  </a:cubicBezTo>
                  <a:lnTo>
                    <a:pt x="138303" y="38100"/>
                  </a:lnTo>
                  <a:lnTo>
                    <a:pt x="138303" y="19050"/>
                  </a:lnTo>
                  <a:lnTo>
                    <a:pt x="138303" y="38100"/>
                  </a:lnTo>
                  <a:cubicBezTo>
                    <a:pt x="82804" y="38100"/>
                    <a:pt x="38100" y="82550"/>
                    <a:pt x="38100" y="137033"/>
                  </a:cubicBezTo>
                  <a:close/>
                </a:path>
              </a:pathLst>
            </a:custGeom>
            <a:solidFill>
              <a:srgbClr val="B8C3DF"/>
            </a:solidFill>
            <a:ln w="12700">
              <a:solidFill>
                <a:srgbClr val="000000"/>
              </a:solidFill>
            </a:ln>
          </p:spPr>
        </p:sp>
      </p:grpSp>
      <p:grpSp>
        <p:nvGrpSpPr>
          <p:cNvPr id="26" name="Group 26"/>
          <p:cNvGrpSpPr/>
          <p:nvPr/>
        </p:nvGrpSpPr>
        <p:grpSpPr>
          <a:xfrm>
            <a:off x="766019" y="6776591"/>
            <a:ext cx="842665" cy="2225129"/>
            <a:chOff x="0" y="0"/>
            <a:chExt cx="1123553" cy="2966838"/>
          </a:xfrm>
        </p:grpSpPr>
        <p:sp>
          <p:nvSpPr>
            <p:cNvPr id="27" name="Freeform 27"/>
            <p:cNvSpPr/>
            <p:nvPr/>
          </p:nvSpPr>
          <p:spPr>
            <a:xfrm>
              <a:off x="0" y="0"/>
              <a:ext cx="1123569" cy="2966847"/>
            </a:xfrm>
            <a:custGeom>
              <a:avLst/>
              <a:gdLst/>
              <a:ahLst/>
              <a:cxnLst/>
              <a:rect l="l" t="t" r="r" b="b"/>
              <a:pathLst>
                <a:path w="1123569" h="2966847">
                  <a:moveTo>
                    <a:pt x="0" y="72263"/>
                  </a:moveTo>
                  <a:cubicBezTo>
                    <a:pt x="0" y="32385"/>
                    <a:pt x="32385" y="0"/>
                    <a:pt x="72263" y="0"/>
                  </a:cubicBezTo>
                  <a:lnTo>
                    <a:pt x="1051306" y="0"/>
                  </a:lnTo>
                  <a:cubicBezTo>
                    <a:pt x="1091184" y="0"/>
                    <a:pt x="1123569" y="32385"/>
                    <a:pt x="1123569" y="72263"/>
                  </a:cubicBezTo>
                  <a:lnTo>
                    <a:pt x="1123569" y="2894584"/>
                  </a:lnTo>
                  <a:cubicBezTo>
                    <a:pt x="1123569" y="2934462"/>
                    <a:pt x="1091184" y="2966847"/>
                    <a:pt x="1051306" y="2966847"/>
                  </a:cubicBezTo>
                  <a:lnTo>
                    <a:pt x="72263" y="2966847"/>
                  </a:lnTo>
                  <a:cubicBezTo>
                    <a:pt x="32385" y="2966847"/>
                    <a:pt x="0" y="2934462"/>
                    <a:pt x="0" y="2894584"/>
                  </a:cubicBezTo>
                  <a:close/>
                </a:path>
              </a:pathLst>
            </a:custGeom>
            <a:solidFill>
              <a:srgbClr val="D2DDF9"/>
            </a:solidFill>
            <a:ln w="12700">
              <a:solidFill>
                <a:srgbClr val="000000"/>
              </a:solidFill>
            </a:ln>
          </p:spPr>
        </p:sp>
      </p:grpSp>
      <p:sp>
        <p:nvSpPr>
          <p:cNvPr id="28" name="Freeform 28" descr="preencoded.png"/>
          <p:cNvSpPr/>
          <p:nvPr/>
        </p:nvSpPr>
        <p:spPr>
          <a:xfrm>
            <a:off x="1024532" y="7731026"/>
            <a:ext cx="315962" cy="315962"/>
          </a:xfrm>
          <a:custGeom>
            <a:avLst/>
            <a:gdLst/>
            <a:ahLst/>
            <a:cxnLst/>
            <a:rect l="l" t="t" r="r" b="b"/>
            <a:pathLst>
              <a:path w="315962" h="315962">
                <a:moveTo>
                  <a:pt x="0" y="0"/>
                </a:moveTo>
                <a:lnTo>
                  <a:pt x="315963" y="0"/>
                </a:lnTo>
                <a:lnTo>
                  <a:pt x="315963" y="315963"/>
                </a:lnTo>
                <a:lnTo>
                  <a:pt x="0" y="315963"/>
                </a:lnTo>
                <a:lnTo>
                  <a:pt x="0" y="0"/>
                </a:lnTo>
                <a:close/>
              </a:path>
            </a:pathLst>
          </a:custGeom>
          <a:blipFill>
            <a:blip r:embed="rId7">
              <a:extLst>
                <a:ext uri="{96DAC541-7B7A-43D3-8B79-37D633B846F1}">
                  <asvg:svgBlip xmlns:asvg="http://schemas.microsoft.com/office/drawing/2016/SVG/main" r:embed="rId8"/>
                </a:ext>
              </a:extLst>
            </a:blip>
            <a:stretch>
              <a:fillRect t="-5882" b="-5882"/>
            </a:stretch>
          </a:blipFill>
        </p:spPr>
      </p:sp>
      <p:sp>
        <p:nvSpPr>
          <p:cNvPr id="29" name="TextBox 29"/>
          <p:cNvSpPr txBox="1"/>
          <p:nvPr/>
        </p:nvSpPr>
        <p:spPr>
          <a:xfrm>
            <a:off x="1819275" y="6977657"/>
            <a:ext cx="5241875" cy="338733"/>
          </a:xfrm>
          <a:prstGeom prst="rect">
            <a:avLst/>
          </a:prstGeom>
        </p:spPr>
        <p:txBody>
          <a:bodyPr lIns="0" tIns="0" rIns="0" bIns="0" rtlCol="0" anchor="t">
            <a:spAutoFit/>
          </a:bodyPr>
          <a:lstStyle/>
          <a:p>
            <a:pPr algn="l">
              <a:lnSpc>
                <a:spcPts val="2562"/>
              </a:lnSpc>
            </a:pPr>
            <a:r>
              <a:rPr lang="en-US" sz="2062">
                <a:solidFill>
                  <a:srgbClr val="404155"/>
                </a:solidFill>
                <a:latin typeface="Alexandria"/>
                <a:ea typeface="Alexandria"/>
                <a:cs typeface="Alexandria"/>
                <a:sym typeface="Alexandria"/>
              </a:rPr>
              <a:t>Why Python is Ideal for Implementation</a:t>
            </a:r>
          </a:p>
        </p:txBody>
      </p:sp>
      <p:sp>
        <p:nvSpPr>
          <p:cNvPr id="30" name="TextBox 30"/>
          <p:cNvSpPr txBox="1"/>
          <p:nvPr/>
        </p:nvSpPr>
        <p:spPr>
          <a:xfrm>
            <a:off x="1819275" y="7357021"/>
            <a:ext cx="15492115" cy="1434107"/>
          </a:xfrm>
          <a:prstGeom prst="rect">
            <a:avLst/>
          </a:prstGeom>
        </p:spPr>
        <p:txBody>
          <a:bodyPr lIns="0" tIns="0" rIns="0" bIns="0" rtlCol="0" anchor="t">
            <a:spAutoFit/>
          </a:bodyPr>
          <a:lstStyle/>
          <a:p>
            <a:pPr algn="l">
              <a:lnSpc>
                <a:spcPts val="2625"/>
              </a:lnSpc>
            </a:pPr>
            <a:r>
              <a:rPr lang="en-US" sz="1625">
                <a:solidFill>
                  <a:srgbClr val="404155"/>
                </a:solidFill>
                <a:latin typeface="Arimo"/>
                <a:ea typeface="Arimo"/>
                <a:cs typeface="Arimo"/>
                <a:sym typeface="Arimo"/>
              </a:rPr>
              <a:t>Python stands out as an ideal language for implementing polynomial regression due to its robust and user-friendly ecosystem. Libraries like NumPy provide efficient numerical operations, Scikit-Learn offers streamlined model building and evaluation, and Matplotlib enables powerful visualization of fitted curves. Python's readability, extensive community support, and comprehensive documentation make it accessible for beginners while providing advanced capabilities for experienced users, facilitating rapid prototyping and deployment of regression models.</a:t>
            </a:r>
          </a:p>
        </p:txBody>
      </p:sp>
      <p:sp>
        <p:nvSpPr>
          <p:cNvPr id="31" name="TextBox 31"/>
          <p:cNvSpPr txBox="1"/>
          <p:nvPr/>
        </p:nvSpPr>
        <p:spPr>
          <a:xfrm>
            <a:off x="737444" y="9181505"/>
            <a:ext cx="16813114" cy="422821"/>
          </a:xfrm>
          <a:prstGeom prst="rect">
            <a:avLst/>
          </a:prstGeom>
        </p:spPr>
        <p:txBody>
          <a:bodyPr lIns="0" tIns="0" rIns="0" bIns="0" rtlCol="0" anchor="t">
            <a:spAutoFit/>
          </a:bodyPr>
          <a:lstStyle/>
          <a:p>
            <a:pPr algn="ctr">
              <a:lnSpc>
                <a:spcPts val="2625"/>
              </a:lnSpc>
            </a:pPr>
            <a:r>
              <a:rPr lang="en-US" sz="1625">
                <a:solidFill>
                  <a:srgbClr val="404155"/>
                </a:solidFill>
                <a:latin typeface="Arimo"/>
                <a:ea typeface="Arimo"/>
                <a:cs typeface="Arimo"/>
                <a:sym typeface="Arimo"/>
              </a:rPr>
              <a:t>Mastering polynomial regression empowers us to uncover hidden patterns and make informed decisions in a data-driven world.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708422" y="854720"/>
            <a:ext cx="5060305" cy="651570"/>
          </a:xfrm>
          <a:prstGeom prst="rect">
            <a:avLst/>
          </a:prstGeom>
        </p:spPr>
        <p:txBody>
          <a:bodyPr lIns="0" tIns="0" rIns="0" bIns="0" rtlCol="0" anchor="t">
            <a:spAutoFit/>
          </a:bodyPr>
          <a:lstStyle/>
          <a:p>
            <a:pPr algn="l">
              <a:lnSpc>
                <a:spcPts val="4937"/>
              </a:lnSpc>
            </a:pPr>
            <a:r>
              <a:rPr lang="en-US" sz="3937">
                <a:solidFill>
                  <a:srgbClr val="1B1B27"/>
                </a:solidFill>
                <a:latin typeface="Alexandria"/>
                <a:ea typeface="Alexandria"/>
                <a:cs typeface="Alexandria"/>
                <a:sym typeface="Alexandria"/>
              </a:rPr>
              <a:t>References</a:t>
            </a:r>
          </a:p>
        </p:txBody>
      </p:sp>
      <p:grpSp>
        <p:nvGrpSpPr>
          <p:cNvPr id="7" name="Group 7"/>
          <p:cNvGrpSpPr/>
          <p:nvPr/>
        </p:nvGrpSpPr>
        <p:grpSpPr>
          <a:xfrm>
            <a:off x="694135" y="1896815"/>
            <a:ext cx="8362950" cy="3367236"/>
            <a:chOff x="0" y="0"/>
            <a:chExt cx="11150600" cy="4489648"/>
          </a:xfrm>
        </p:grpSpPr>
        <p:sp>
          <p:nvSpPr>
            <p:cNvPr id="8" name="Freeform 8"/>
            <p:cNvSpPr/>
            <p:nvPr/>
          </p:nvSpPr>
          <p:spPr>
            <a:xfrm>
              <a:off x="19050" y="19050"/>
              <a:ext cx="11112500" cy="4451477"/>
            </a:xfrm>
            <a:custGeom>
              <a:avLst/>
              <a:gdLst/>
              <a:ahLst/>
              <a:cxnLst/>
              <a:rect l="l" t="t" r="r" b="b"/>
              <a:pathLst>
                <a:path w="11112500" h="4451477">
                  <a:moveTo>
                    <a:pt x="0" y="113284"/>
                  </a:moveTo>
                  <a:cubicBezTo>
                    <a:pt x="0" y="50800"/>
                    <a:pt x="51054" y="0"/>
                    <a:pt x="113919" y="0"/>
                  </a:cubicBezTo>
                  <a:lnTo>
                    <a:pt x="10998581" y="0"/>
                  </a:lnTo>
                  <a:cubicBezTo>
                    <a:pt x="11061447" y="0"/>
                    <a:pt x="11112500" y="50800"/>
                    <a:pt x="11112500" y="113284"/>
                  </a:cubicBezTo>
                  <a:lnTo>
                    <a:pt x="11112500" y="4338193"/>
                  </a:lnTo>
                  <a:cubicBezTo>
                    <a:pt x="11112500" y="4400804"/>
                    <a:pt x="11061447" y="4451477"/>
                    <a:pt x="10998581" y="4451477"/>
                  </a:cubicBezTo>
                  <a:lnTo>
                    <a:pt x="113919" y="4451477"/>
                  </a:lnTo>
                  <a:cubicBezTo>
                    <a:pt x="51054" y="4451477"/>
                    <a:pt x="0" y="4400677"/>
                    <a:pt x="0" y="4338193"/>
                  </a:cubicBezTo>
                  <a:close/>
                </a:path>
              </a:pathLst>
            </a:custGeom>
            <a:solidFill>
              <a:srgbClr val="F9F9FF"/>
            </a:solidFill>
            <a:ln w="12700">
              <a:solidFill>
                <a:srgbClr val="000000"/>
              </a:solidFill>
            </a:ln>
          </p:spPr>
        </p:sp>
        <p:sp>
          <p:nvSpPr>
            <p:cNvPr id="9" name="Freeform 9"/>
            <p:cNvSpPr/>
            <p:nvPr/>
          </p:nvSpPr>
          <p:spPr>
            <a:xfrm>
              <a:off x="0" y="0"/>
              <a:ext cx="11150600" cy="4489577"/>
            </a:xfrm>
            <a:custGeom>
              <a:avLst/>
              <a:gdLst/>
              <a:ahLst/>
              <a:cxnLst/>
              <a:rect l="l" t="t" r="r" b="b"/>
              <a:pathLst>
                <a:path w="11150600" h="4489577">
                  <a:moveTo>
                    <a:pt x="0" y="132334"/>
                  </a:moveTo>
                  <a:cubicBezTo>
                    <a:pt x="0" y="59182"/>
                    <a:pt x="59563" y="0"/>
                    <a:pt x="132969" y="0"/>
                  </a:cubicBezTo>
                  <a:lnTo>
                    <a:pt x="11017631" y="0"/>
                  </a:lnTo>
                  <a:lnTo>
                    <a:pt x="11017631" y="19050"/>
                  </a:lnTo>
                  <a:lnTo>
                    <a:pt x="11017631" y="0"/>
                  </a:lnTo>
                  <a:cubicBezTo>
                    <a:pt x="11091037" y="0"/>
                    <a:pt x="11150600" y="59182"/>
                    <a:pt x="11150600" y="132334"/>
                  </a:cubicBezTo>
                  <a:lnTo>
                    <a:pt x="11131550" y="132334"/>
                  </a:lnTo>
                  <a:lnTo>
                    <a:pt x="11150600" y="132334"/>
                  </a:lnTo>
                  <a:lnTo>
                    <a:pt x="11150600" y="4357243"/>
                  </a:lnTo>
                  <a:lnTo>
                    <a:pt x="11131550" y="4357243"/>
                  </a:lnTo>
                  <a:lnTo>
                    <a:pt x="11150600" y="4357243"/>
                  </a:lnTo>
                  <a:cubicBezTo>
                    <a:pt x="11150600" y="4430395"/>
                    <a:pt x="11091037" y="4489577"/>
                    <a:pt x="11017631" y="4489577"/>
                  </a:cubicBezTo>
                  <a:lnTo>
                    <a:pt x="11017631" y="4470527"/>
                  </a:lnTo>
                  <a:lnTo>
                    <a:pt x="11017631" y="4489577"/>
                  </a:lnTo>
                  <a:lnTo>
                    <a:pt x="132969" y="4489577"/>
                  </a:lnTo>
                  <a:lnTo>
                    <a:pt x="132969" y="4470527"/>
                  </a:lnTo>
                  <a:lnTo>
                    <a:pt x="132969" y="4489577"/>
                  </a:lnTo>
                  <a:cubicBezTo>
                    <a:pt x="59563" y="4489704"/>
                    <a:pt x="0" y="4430522"/>
                    <a:pt x="0" y="4357243"/>
                  </a:cubicBezTo>
                  <a:lnTo>
                    <a:pt x="0" y="132334"/>
                  </a:lnTo>
                  <a:lnTo>
                    <a:pt x="19050" y="132334"/>
                  </a:lnTo>
                  <a:lnTo>
                    <a:pt x="0" y="132334"/>
                  </a:lnTo>
                  <a:moveTo>
                    <a:pt x="38100" y="132334"/>
                  </a:moveTo>
                  <a:lnTo>
                    <a:pt x="38100" y="4357243"/>
                  </a:lnTo>
                  <a:lnTo>
                    <a:pt x="19050" y="4357243"/>
                  </a:lnTo>
                  <a:lnTo>
                    <a:pt x="38100" y="4357243"/>
                  </a:lnTo>
                  <a:cubicBezTo>
                    <a:pt x="38100" y="4409186"/>
                    <a:pt x="80518" y="4451477"/>
                    <a:pt x="132969" y="4451477"/>
                  </a:cubicBezTo>
                  <a:lnTo>
                    <a:pt x="11017631" y="4451477"/>
                  </a:lnTo>
                  <a:cubicBezTo>
                    <a:pt x="11070082" y="4451477"/>
                    <a:pt x="11112500" y="4409186"/>
                    <a:pt x="11112500" y="4357243"/>
                  </a:cubicBezTo>
                  <a:lnTo>
                    <a:pt x="11112500" y="132334"/>
                  </a:lnTo>
                  <a:cubicBezTo>
                    <a:pt x="11112500" y="80391"/>
                    <a:pt x="11070082" y="38100"/>
                    <a:pt x="11017631" y="38100"/>
                  </a:cubicBezTo>
                  <a:lnTo>
                    <a:pt x="132969" y="38100"/>
                  </a:lnTo>
                  <a:lnTo>
                    <a:pt x="132969" y="19050"/>
                  </a:lnTo>
                  <a:lnTo>
                    <a:pt x="132969" y="38100"/>
                  </a:lnTo>
                  <a:cubicBezTo>
                    <a:pt x="80518" y="38100"/>
                    <a:pt x="38100" y="80391"/>
                    <a:pt x="38100" y="132334"/>
                  </a:cubicBezTo>
                  <a:close/>
                </a:path>
              </a:pathLst>
            </a:custGeom>
            <a:solidFill>
              <a:srgbClr val="B8C3DF"/>
            </a:solidFill>
            <a:ln w="12700">
              <a:solidFill>
                <a:srgbClr val="000000"/>
              </a:solidFill>
            </a:ln>
          </p:spPr>
        </p:sp>
      </p:grpSp>
      <p:grpSp>
        <p:nvGrpSpPr>
          <p:cNvPr id="10" name="Group 10"/>
          <p:cNvGrpSpPr/>
          <p:nvPr/>
        </p:nvGrpSpPr>
        <p:grpSpPr>
          <a:xfrm>
            <a:off x="736998" y="1939677"/>
            <a:ext cx="8277225" cy="607219"/>
            <a:chOff x="0" y="0"/>
            <a:chExt cx="11036300" cy="809625"/>
          </a:xfrm>
        </p:grpSpPr>
        <p:sp>
          <p:nvSpPr>
            <p:cNvPr id="11" name="Freeform 11"/>
            <p:cNvSpPr/>
            <p:nvPr/>
          </p:nvSpPr>
          <p:spPr>
            <a:xfrm>
              <a:off x="0" y="0"/>
              <a:ext cx="11036300" cy="809752"/>
            </a:xfrm>
            <a:custGeom>
              <a:avLst/>
              <a:gdLst/>
              <a:ahLst/>
              <a:cxnLst/>
              <a:rect l="l" t="t" r="r" b="b"/>
              <a:pathLst>
                <a:path w="11036300" h="809752">
                  <a:moveTo>
                    <a:pt x="0" y="67691"/>
                  </a:moveTo>
                  <a:cubicBezTo>
                    <a:pt x="0" y="30226"/>
                    <a:pt x="30226" y="0"/>
                    <a:pt x="67691" y="0"/>
                  </a:cubicBezTo>
                  <a:lnTo>
                    <a:pt x="10968609" y="0"/>
                  </a:lnTo>
                  <a:cubicBezTo>
                    <a:pt x="11006074" y="0"/>
                    <a:pt x="11036300" y="30226"/>
                    <a:pt x="11036300" y="67691"/>
                  </a:cubicBezTo>
                  <a:lnTo>
                    <a:pt x="11036300" y="742061"/>
                  </a:lnTo>
                  <a:cubicBezTo>
                    <a:pt x="11036300" y="779399"/>
                    <a:pt x="11006074" y="809752"/>
                    <a:pt x="10968609" y="809752"/>
                  </a:cubicBezTo>
                  <a:lnTo>
                    <a:pt x="67691" y="809752"/>
                  </a:lnTo>
                  <a:cubicBezTo>
                    <a:pt x="30226" y="809625"/>
                    <a:pt x="0" y="779399"/>
                    <a:pt x="0" y="741934"/>
                  </a:cubicBezTo>
                  <a:close/>
                </a:path>
              </a:pathLst>
            </a:custGeom>
            <a:solidFill>
              <a:srgbClr val="D2DDF9"/>
            </a:solidFill>
            <a:ln w="12700">
              <a:solidFill>
                <a:srgbClr val="000000"/>
              </a:solidFill>
            </a:ln>
          </p:spPr>
        </p:sp>
      </p:grpSp>
      <p:sp>
        <p:nvSpPr>
          <p:cNvPr id="12" name="TextBox 12"/>
          <p:cNvSpPr txBox="1"/>
          <p:nvPr/>
        </p:nvSpPr>
        <p:spPr>
          <a:xfrm>
            <a:off x="4723805" y="2086868"/>
            <a:ext cx="303610" cy="341411"/>
          </a:xfrm>
          <a:prstGeom prst="rect">
            <a:avLst/>
          </a:prstGeom>
        </p:spPr>
        <p:txBody>
          <a:bodyPr lIns="0" tIns="0" rIns="0" bIns="0" rtlCol="0" anchor="t">
            <a:spAutoFit/>
          </a:bodyPr>
          <a:lstStyle/>
          <a:p>
            <a:pPr algn="l">
              <a:lnSpc>
                <a:spcPts val="2375"/>
              </a:lnSpc>
            </a:pPr>
            <a:r>
              <a:rPr lang="en-US" sz="2375">
                <a:solidFill>
                  <a:srgbClr val="404155"/>
                </a:solidFill>
                <a:latin typeface="Alexandria"/>
                <a:ea typeface="Alexandria"/>
                <a:cs typeface="Alexandria"/>
                <a:sym typeface="Alexandria"/>
              </a:rPr>
              <a:t>1</a:t>
            </a:r>
          </a:p>
        </p:txBody>
      </p:sp>
      <p:sp>
        <p:nvSpPr>
          <p:cNvPr id="13" name="TextBox 13"/>
          <p:cNvSpPr txBox="1"/>
          <p:nvPr/>
        </p:nvSpPr>
        <p:spPr>
          <a:xfrm>
            <a:off x="939404" y="2730252"/>
            <a:ext cx="2530077" cy="335310"/>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Books &amp; Textbooks</a:t>
            </a:r>
          </a:p>
        </p:txBody>
      </p:sp>
      <p:sp>
        <p:nvSpPr>
          <p:cNvPr id="14" name="TextBox 14"/>
          <p:cNvSpPr txBox="1"/>
          <p:nvPr/>
        </p:nvSpPr>
        <p:spPr>
          <a:xfrm>
            <a:off x="939404" y="3120330"/>
            <a:ext cx="7872412" cy="71437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"Numerical Methods for Engineers" by Steven C. Chapra and Raymond P. Canale</a:t>
            </a:r>
          </a:p>
        </p:txBody>
      </p:sp>
      <p:sp>
        <p:nvSpPr>
          <p:cNvPr id="15" name="TextBox 15"/>
          <p:cNvSpPr txBox="1"/>
          <p:nvPr/>
        </p:nvSpPr>
        <p:spPr>
          <a:xfrm>
            <a:off x="939404" y="3838873"/>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"Introduction to Statistical Learning" by James, Witten, Hastie, and Tibshirani</a:t>
            </a:r>
          </a:p>
        </p:txBody>
      </p:sp>
      <p:sp>
        <p:nvSpPr>
          <p:cNvPr id="16" name="TextBox 16"/>
          <p:cNvSpPr txBox="1"/>
          <p:nvPr/>
        </p:nvSpPr>
        <p:spPr>
          <a:xfrm>
            <a:off x="939404" y="4233565"/>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"Python for Data Analysis" by Wes McKinney</a:t>
            </a:r>
          </a:p>
        </p:txBody>
      </p:sp>
      <p:sp>
        <p:nvSpPr>
          <p:cNvPr id="17" name="TextBox 17"/>
          <p:cNvSpPr txBox="1"/>
          <p:nvPr/>
        </p:nvSpPr>
        <p:spPr>
          <a:xfrm>
            <a:off x="939404" y="4628257"/>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"Machine Learning: A Probabilistic Perspective" by Kevin P. Murphy</a:t>
            </a:r>
          </a:p>
        </p:txBody>
      </p:sp>
      <p:grpSp>
        <p:nvGrpSpPr>
          <p:cNvPr id="18" name="Group 18"/>
          <p:cNvGrpSpPr/>
          <p:nvPr/>
        </p:nvGrpSpPr>
        <p:grpSpPr>
          <a:xfrm>
            <a:off x="9230915" y="1896815"/>
            <a:ext cx="8362950" cy="3367236"/>
            <a:chOff x="0" y="0"/>
            <a:chExt cx="11150600" cy="4489648"/>
          </a:xfrm>
        </p:grpSpPr>
        <p:sp>
          <p:nvSpPr>
            <p:cNvPr id="19" name="Freeform 19"/>
            <p:cNvSpPr/>
            <p:nvPr/>
          </p:nvSpPr>
          <p:spPr>
            <a:xfrm>
              <a:off x="19050" y="19050"/>
              <a:ext cx="11112500" cy="4451477"/>
            </a:xfrm>
            <a:custGeom>
              <a:avLst/>
              <a:gdLst/>
              <a:ahLst/>
              <a:cxnLst/>
              <a:rect l="l" t="t" r="r" b="b"/>
              <a:pathLst>
                <a:path w="11112500" h="4451477">
                  <a:moveTo>
                    <a:pt x="0" y="113284"/>
                  </a:moveTo>
                  <a:cubicBezTo>
                    <a:pt x="0" y="50800"/>
                    <a:pt x="51054" y="0"/>
                    <a:pt x="113919" y="0"/>
                  </a:cubicBezTo>
                  <a:lnTo>
                    <a:pt x="10998581" y="0"/>
                  </a:lnTo>
                  <a:cubicBezTo>
                    <a:pt x="11061447" y="0"/>
                    <a:pt x="11112500" y="50800"/>
                    <a:pt x="11112500" y="113284"/>
                  </a:cubicBezTo>
                  <a:lnTo>
                    <a:pt x="11112500" y="4338193"/>
                  </a:lnTo>
                  <a:cubicBezTo>
                    <a:pt x="11112500" y="4400804"/>
                    <a:pt x="11061447" y="4451477"/>
                    <a:pt x="10998581" y="4451477"/>
                  </a:cubicBezTo>
                  <a:lnTo>
                    <a:pt x="113919" y="4451477"/>
                  </a:lnTo>
                  <a:cubicBezTo>
                    <a:pt x="51054" y="4451477"/>
                    <a:pt x="0" y="4400677"/>
                    <a:pt x="0" y="4338193"/>
                  </a:cubicBezTo>
                  <a:close/>
                </a:path>
              </a:pathLst>
            </a:custGeom>
            <a:solidFill>
              <a:srgbClr val="F9F9FF"/>
            </a:solidFill>
            <a:ln w="12700">
              <a:solidFill>
                <a:srgbClr val="000000"/>
              </a:solidFill>
            </a:ln>
          </p:spPr>
        </p:sp>
        <p:sp>
          <p:nvSpPr>
            <p:cNvPr id="20" name="Freeform 20"/>
            <p:cNvSpPr/>
            <p:nvPr/>
          </p:nvSpPr>
          <p:spPr>
            <a:xfrm>
              <a:off x="0" y="0"/>
              <a:ext cx="11150600" cy="4489577"/>
            </a:xfrm>
            <a:custGeom>
              <a:avLst/>
              <a:gdLst/>
              <a:ahLst/>
              <a:cxnLst/>
              <a:rect l="l" t="t" r="r" b="b"/>
              <a:pathLst>
                <a:path w="11150600" h="4489577">
                  <a:moveTo>
                    <a:pt x="0" y="132334"/>
                  </a:moveTo>
                  <a:cubicBezTo>
                    <a:pt x="0" y="59182"/>
                    <a:pt x="59563" y="0"/>
                    <a:pt x="132969" y="0"/>
                  </a:cubicBezTo>
                  <a:lnTo>
                    <a:pt x="11017631" y="0"/>
                  </a:lnTo>
                  <a:lnTo>
                    <a:pt x="11017631" y="19050"/>
                  </a:lnTo>
                  <a:lnTo>
                    <a:pt x="11017631" y="0"/>
                  </a:lnTo>
                  <a:cubicBezTo>
                    <a:pt x="11091037" y="0"/>
                    <a:pt x="11150600" y="59182"/>
                    <a:pt x="11150600" y="132334"/>
                  </a:cubicBezTo>
                  <a:lnTo>
                    <a:pt x="11131550" y="132334"/>
                  </a:lnTo>
                  <a:lnTo>
                    <a:pt x="11150600" y="132334"/>
                  </a:lnTo>
                  <a:lnTo>
                    <a:pt x="11150600" y="4357243"/>
                  </a:lnTo>
                  <a:lnTo>
                    <a:pt x="11131550" y="4357243"/>
                  </a:lnTo>
                  <a:lnTo>
                    <a:pt x="11150600" y="4357243"/>
                  </a:lnTo>
                  <a:cubicBezTo>
                    <a:pt x="11150600" y="4430395"/>
                    <a:pt x="11091037" y="4489577"/>
                    <a:pt x="11017631" y="4489577"/>
                  </a:cubicBezTo>
                  <a:lnTo>
                    <a:pt x="11017631" y="4470527"/>
                  </a:lnTo>
                  <a:lnTo>
                    <a:pt x="11017631" y="4489577"/>
                  </a:lnTo>
                  <a:lnTo>
                    <a:pt x="132969" y="4489577"/>
                  </a:lnTo>
                  <a:lnTo>
                    <a:pt x="132969" y="4470527"/>
                  </a:lnTo>
                  <a:lnTo>
                    <a:pt x="132969" y="4489577"/>
                  </a:lnTo>
                  <a:cubicBezTo>
                    <a:pt x="59563" y="4489704"/>
                    <a:pt x="0" y="4430522"/>
                    <a:pt x="0" y="4357243"/>
                  </a:cubicBezTo>
                  <a:lnTo>
                    <a:pt x="0" y="132334"/>
                  </a:lnTo>
                  <a:lnTo>
                    <a:pt x="19050" y="132334"/>
                  </a:lnTo>
                  <a:lnTo>
                    <a:pt x="0" y="132334"/>
                  </a:lnTo>
                  <a:moveTo>
                    <a:pt x="38100" y="132334"/>
                  </a:moveTo>
                  <a:lnTo>
                    <a:pt x="38100" y="4357243"/>
                  </a:lnTo>
                  <a:lnTo>
                    <a:pt x="19050" y="4357243"/>
                  </a:lnTo>
                  <a:lnTo>
                    <a:pt x="38100" y="4357243"/>
                  </a:lnTo>
                  <a:cubicBezTo>
                    <a:pt x="38100" y="4409186"/>
                    <a:pt x="80518" y="4451477"/>
                    <a:pt x="132969" y="4451477"/>
                  </a:cubicBezTo>
                  <a:lnTo>
                    <a:pt x="11017631" y="4451477"/>
                  </a:lnTo>
                  <a:cubicBezTo>
                    <a:pt x="11070082" y="4451477"/>
                    <a:pt x="11112500" y="4409186"/>
                    <a:pt x="11112500" y="4357243"/>
                  </a:cubicBezTo>
                  <a:lnTo>
                    <a:pt x="11112500" y="132334"/>
                  </a:lnTo>
                  <a:cubicBezTo>
                    <a:pt x="11112500" y="80391"/>
                    <a:pt x="11070082" y="38100"/>
                    <a:pt x="11017631" y="38100"/>
                  </a:cubicBezTo>
                  <a:lnTo>
                    <a:pt x="132969" y="38100"/>
                  </a:lnTo>
                  <a:lnTo>
                    <a:pt x="132969" y="19050"/>
                  </a:lnTo>
                  <a:lnTo>
                    <a:pt x="132969" y="38100"/>
                  </a:lnTo>
                  <a:cubicBezTo>
                    <a:pt x="80518" y="38100"/>
                    <a:pt x="38100" y="80391"/>
                    <a:pt x="38100" y="132334"/>
                  </a:cubicBezTo>
                  <a:close/>
                </a:path>
              </a:pathLst>
            </a:custGeom>
            <a:solidFill>
              <a:srgbClr val="B8C3DF"/>
            </a:solidFill>
            <a:ln w="12700">
              <a:solidFill>
                <a:srgbClr val="000000"/>
              </a:solidFill>
            </a:ln>
          </p:spPr>
        </p:sp>
      </p:grpSp>
      <p:grpSp>
        <p:nvGrpSpPr>
          <p:cNvPr id="21" name="Group 21"/>
          <p:cNvGrpSpPr/>
          <p:nvPr/>
        </p:nvGrpSpPr>
        <p:grpSpPr>
          <a:xfrm>
            <a:off x="9273779" y="1939677"/>
            <a:ext cx="8277225" cy="607219"/>
            <a:chOff x="0" y="0"/>
            <a:chExt cx="11036300" cy="809625"/>
          </a:xfrm>
        </p:grpSpPr>
        <p:sp>
          <p:nvSpPr>
            <p:cNvPr id="22" name="Freeform 22"/>
            <p:cNvSpPr/>
            <p:nvPr/>
          </p:nvSpPr>
          <p:spPr>
            <a:xfrm>
              <a:off x="0" y="0"/>
              <a:ext cx="11036300" cy="809752"/>
            </a:xfrm>
            <a:custGeom>
              <a:avLst/>
              <a:gdLst/>
              <a:ahLst/>
              <a:cxnLst/>
              <a:rect l="l" t="t" r="r" b="b"/>
              <a:pathLst>
                <a:path w="11036300" h="809752">
                  <a:moveTo>
                    <a:pt x="0" y="67691"/>
                  </a:moveTo>
                  <a:cubicBezTo>
                    <a:pt x="0" y="30226"/>
                    <a:pt x="30226" y="0"/>
                    <a:pt x="67691" y="0"/>
                  </a:cubicBezTo>
                  <a:lnTo>
                    <a:pt x="10968609" y="0"/>
                  </a:lnTo>
                  <a:cubicBezTo>
                    <a:pt x="11006074" y="0"/>
                    <a:pt x="11036300" y="30226"/>
                    <a:pt x="11036300" y="67691"/>
                  </a:cubicBezTo>
                  <a:lnTo>
                    <a:pt x="11036300" y="742061"/>
                  </a:lnTo>
                  <a:cubicBezTo>
                    <a:pt x="11036300" y="779399"/>
                    <a:pt x="11006074" y="809752"/>
                    <a:pt x="10968609" y="809752"/>
                  </a:cubicBezTo>
                  <a:lnTo>
                    <a:pt x="67691" y="809752"/>
                  </a:lnTo>
                  <a:cubicBezTo>
                    <a:pt x="30226" y="809625"/>
                    <a:pt x="0" y="779399"/>
                    <a:pt x="0" y="741934"/>
                  </a:cubicBezTo>
                  <a:close/>
                </a:path>
              </a:pathLst>
            </a:custGeom>
            <a:solidFill>
              <a:srgbClr val="D2DDF9"/>
            </a:solidFill>
            <a:ln w="12700">
              <a:solidFill>
                <a:srgbClr val="000000"/>
              </a:solidFill>
            </a:ln>
          </p:spPr>
        </p:sp>
      </p:grpSp>
      <p:sp>
        <p:nvSpPr>
          <p:cNvPr id="23" name="TextBox 23"/>
          <p:cNvSpPr txBox="1"/>
          <p:nvPr/>
        </p:nvSpPr>
        <p:spPr>
          <a:xfrm>
            <a:off x="13260586" y="2086868"/>
            <a:ext cx="303610" cy="341411"/>
          </a:xfrm>
          <a:prstGeom prst="rect">
            <a:avLst/>
          </a:prstGeom>
        </p:spPr>
        <p:txBody>
          <a:bodyPr lIns="0" tIns="0" rIns="0" bIns="0" rtlCol="0" anchor="t">
            <a:spAutoFit/>
          </a:bodyPr>
          <a:lstStyle/>
          <a:p>
            <a:pPr algn="l">
              <a:lnSpc>
                <a:spcPts val="2375"/>
              </a:lnSpc>
            </a:pPr>
            <a:r>
              <a:rPr lang="en-US" sz="2375">
                <a:solidFill>
                  <a:srgbClr val="404155"/>
                </a:solidFill>
                <a:latin typeface="Alexandria"/>
                <a:ea typeface="Alexandria"/>
                <a:cs typeface="Alexandria"/>
                <a:sym typeface="Alexandria"/>
              </a:rPr>
              <a:t>2</a:t>
            </a:r>
          </a:p>
        </p:txBody>
      </p:sp>
      <p:sp>
        <p:nvSpPr>
          <p:cNvPr id="24" name="TextBox 24"/>
          <p:cNvSpPr txBox="1"/>
          <p:nvPr/>
        </p:nvSpPr>
        <p:spPr>
          <a:xfrm>
            <a:off x="9476185" y="2730252"/>
            <a:ext cx="3741390" cy="335310"/>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Academic &amp; Research Articles</a:t>
            </a:r>
          </a:p>
        </p:txBody>
      </p:sp>
      <p:sp>
        <p:nvSpPr>
          <p:cNvPr id="25" name="TextBox 25"/>
          <p:cNvSpPr txBox="1"/>
          <p:nvPr/>
        </p:nvSpPr>
        <p:spPr>
          <a:xfrm>
            <a:off x="9476185" y="3120330"/>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Polynomial regression in statistical modeling literature</a:t>
            </a:r>
          </a:p>
        </p:txBody>
      </p:sp>
      <p:sp>
        <p:nvSpPr>
          <p:cNvPr id="26" name="TextBox 26"/>
          <p:cNvSpPr txBox="1"/>
          <p:nvPr/>
        </p:nvSpPr>
        <p:spPr>
          <a:xfrm>
            <a:off x="9476185" y="3515022"/>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Papers on bias-variance tradeoff and model selection</a:t>
            </a:r>
          </a:p>
        </p:txBody>
      </p:sp>
      <p:sp>
        <p:nvSpPr>
          <p:cNvPr id="27" name="TextBox 27"/>
          <p:cNvSpPr txBox="1"/>
          <p:nvPr/>
        </p:nvSpPr>
        <p:spPr>
          <a:xfrm>
            <a:off x="9476185" y="3909715"/>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Research on overfitting and regularization techniques</a:t>
            </a:r>
          </a:p>
        </p:txBody>
      </p:sp>
      <p:sp>
        <p:nvSpPr>
          <p:cNvPr id="28" name="TextBox 28"/>
          <p:cNvSpPr txBox="1"/>
          <p:nvPr/>
        </p:nvSpPr>
        <p:spPr>
          <a:xfrm>
            <a:off x="9476185" y="4304407"/>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Studies on applications in engineering and physics</a:t>
            </a:r>
          </a:p>
        </p:txBody>
      </p:sp>
      <p:grpSp>
        <p:nvGrpSpPr>
          <p:cNvPr id="29" name="Group 29"/>
          <p:cNvGrpSpPr/>
          <p:nvPr/>
        </p:nvGrpSpPr>
        <p:grpSpPr>
          <a:xfrm>
            <a:off x="694135" y="5437882"/>
            <a:ext cx="8362950" cy="3438079"/>
            <a:chOff x="0" y="0"/>
            <a:chExt cx="11150600" cy="4584105"/>
          </a:xfrm>
        </p:grpSpPr>
        <p:sp>
          <p:nvSpPr>
            <p:cNvPr id="30" name="Freeform 30"/>
            <p:cNvSpPr/>
            <p:nvPr/>
          </p:nvSpPr>
          <p:spPr>
            <a:xfrm>
              <a:off x="19050" y="19050"/>
              <a:ext cx="11112500" cy="4545965"/>
            </a:xfrm>
            <a:custGeom>
              <a:avLst/>
              <a:gdLst/>
              <a:ahLst/>
              <a:cxnLst/>
              <a:rect l="l" t="t" r="r" b="b"/>
              <a:pathLst>
                <a:path w="11112500" h="4545965">
                  <a:moveTo>
                    <a:pt x="0" y="113284"/>
                  </a:moveTo>
                  <a:cubicBezTo>
                    <a:pt x="0" y="50800"/>
                    <a:pt x="51054" y="0"/>
                    <a:pt x="113919" y="0"/>
                  </a:cubicBezTo>
                  <a:lnTo>
                    <a:pt x="10998581" y="0"/>
                  </a:lnTo>
                  <a:cubicBezTo>
                    <a:pt x="11061447" y="0"/>
                    <a:pt x="11112500" y="50800"/>
                    <a:pt x="11112500" y="113284"/>
                  </a:cubicBezTo>
                  <a:lnTo>
                    <a:pt x="11112500" y="4432681"/>
                  </a:lnTo>
                  <a:cubicBezTo>
                    <a:pt x="11112500" y="4495292"/>
                    <a:pt x="11061447" y="4545965"/>
                    <a:pt x="10998581" y="4545965"/>
                  </a:cubicBezTo>
                  <a:lnTo>
                    <a:pt x="113919" y="4545965"/>
                  </a:lnTo>
                  <a:cubicBezTo>
                    <a:pt x="51054" y="4545965"/>
                    <a:pt x="0" y="4495165"/>
                    <a:pt x="0" y="4432681"/>
                  </a:cubicBezTo>
                  <a:close/>
                </a:path>
              </a:pathLst>
            </a:custGeom>
            <a:solidFill>
              <a:srgbClr val="F9F9FF"/>
            </a:solidFill>
            <a:ln w="12700">
              <a:solidFill>
                <a:srgbClr val="000000"/>
              </a:solidFill>
            </a:ln>
          </p:spPr>
        </p:sp>
        <p:sp>
          <p:nvSpPr>
            <p:cNvPr id="31" name="Freeform 31"/>
            <p:cNvSpPr/>
            <p:nvPr/>
          </p:nvSpPr>
          <p:spPr>
            <a:xfrm>
              <a:off x="0" y="0"/>
              <a:ext cx="11150600" cy="4584065"/>
            </a:xfrm>
            <a:custGeom>
              <a:avLst/>
              <a:gdLst/>
              <a:ahLst/>
              <a:cxnLst/>
              <a:rect l="l" t="t" r="r" b="b"/>
              <a:pathLst>
                <a:path w="11150600" h="4584065">
                  <a:moveTo>
                    <a:pt x="0" y="132334"/>
                  </a:moveTo>
                  <a:cubicBezTo>
                    <a:pt x="0" y="59182"/>
                    <a:pt x="59563" y="0"/>
                    <a:pt x="132969" y="0"/>
                  </a:cubicBezTo>
                  <a:lnTo>
                    <a:pt x="11017631" y="0"/>
                  </a:lnTo>
                  <a:lnTo>
                    <a:pt x="11017631" y="19050"/>
                  </a:lnTo>
                  <a:lnTo>
                    <a:pt x="11017631" y="0"/>
                  </a:lnTo>
                  <a:cubicBezTo>
                    <a:pt x="11091037" y="0"/>
                    <a:pt x="11150600" y="59182"/>
                    <a:pt x="11150600" y="132334"/>
                  </a:cubicBezTo>
                  <a:lnTo>
                    <a:pt x="11131550" y="132334"/>
                  </a:lnTo>
                  <a:lnTo>
                    <a:pt x="11150600" y="132334"/>
                  </a:lnTo>
                  <a:lnTo>
                    <a:pt x="11150600" y="4451731"/>
                  </a:lnTo>
                  <a:lnTo>
                    <a:pt x="11131550" y="4451731"/>
                  </a:lnTo>
                  <a:lnTo>
                    <a:pt x="11150600" y="4451731"/>
                  </a:lnTo>
                  <a:cubicBezTo>
                    <a:pt x="11150600" y="4524883"/>
                    <a:pt x="11091037" y="4584065"/>
                    <a:pt x="11017631" y="4584065"/>
                  </a:cubicBezTo>
                  <a:lnTo>
                    <a:pt x="11017631" y="4565015"/>
                  </a:lnTo>
                  <a:lnTo>
                    <a:pt x="11017631" y="4584065"/>
                  </a:lnTo>
                  <a:lnTo>
                    <a:pt x="132969" y="4584065"/>
                  </a:lnTo>
                  <a:lnTo>
                    <a:pt x="132969" y="4565015"/>
                  </a:lnTo>
                  <a:lnTo>
                    <a:pt x="132969" y="4584065"/>
                  </a:lnTo>
                  <a:cubicBezTo>
                    <a:pt x="59563" y="4584065"/>
                    <a:pt x="0" y="4524883"/>
                    <a:pt x="0" y="4451731"/>
                  </a:cubicBezTo>
                  <a:lnTo>
                    <a:pt x="0" y="132334"/>
                  </a:lnTo>
                  <a:lnTo>
                    <a:pt x="19050" y="132334"/>
                  </a:lnTo>
                  <a:lnTo>
                    <a:pt x="0" y="132334"/>
                  </a:lnTo>
                  <a:moveTo>
                    <a:pt x="38100" y="132334"/>
                  </a:moveTo>
                  <a:lnTo>
                    <a:pt x="38100" y="4451731"/>
                  </a:lnTo>
                  <a:lnTo>
                    <a:pt x="19050" y="4451731"/>
                  </a:lnTo>
                  <a:lnTo>
                    <a:pt x="38100" y="4451731"/>
                  </a:lnTo>
                  <a:cubicBezTo>
                    <a:pt x="38100" y="4503674"/>
                    <a:pt x="80518" y="4545965"/>
                    <a:pt x="132969" y="4545965"/>
                  </a:cubicBezTo>
                  <a:lnTo>
                    <a:pt x="11017631" y="4545965"/>
                  </a:lnTo>
                  <a:cubicBezTo>
                    <a:pt x="11070082" y="4545965"/>
                    <a:pt x="11112500" y="4503674"/>
                    <a:pt x="11112500" y="4451731"/>
                  </a:cubicBezTo>
                  <a:lnTo>
                    <a:pt x="11112500" y="132334"/>
                  </a:lnTo>
                  <a:cubicBezTo>
                    <a:pt x="11112500" y="80391"/>
                    <a:pt x="11070082" y="38100"/>
                    <a:pt x="11017631" y="38100"/>
                  </a:cubicBezTo>
                  <a:lnTo>
                    <a:pt x="132969" y="38100"/>
                  </a:lnTo>
                  <a:lnTo>
                    <a:pt x="132969" y="19050"/>
                  </a:lnTo>
                  <a:lnTo>
                    <a:pt x="132969" y="38100"/>
                  </a:lnTo>
                  <a:cubicBezTo>
                    <a:pt x="80518" y="38100"/>
                    <a:pt x="38100" y="80391"/>
                    <a:pt x="38100" y="132334"/>
                  </a:cubicBezTo>
                  <a:close/>
                </a:path>
              </a:pathLst>
            </a:custGeom>
            <a:solidFill>
              <a:srgbClr val="B8C3DF"/>
            </a:solidFill>
            <a:ln w="12700">
              <a:solidFill>
                <a:srgbClr val="000000"/>
              </a:solidFill>
            </a:ln>
          </p:spPr>
        </p:sp>
      </p:grpSp>
      <p:grpSp>
        <p:nvGrpSpPr>
          <p:cNvPr id="32" name="Group 32"/>
          <p:cNvGrpSpPr/>
          <p:nvPr/>
        </p:nvGrpSpPr>
        <p:grpSpPr>
          <a:xfrm>
            <a:off x="736998" y="5480745"/>
            <a:ext cx="8277225" cy="607219"/>
            <a:chOff x="0" y="0"/>
            <a:chExt cx="11036300" cy="809625"/>
          </a:xfrm>
        </p:grpSpPr>
        <p:sp>
          <p:nvSpPr>
            <p:cNvPr id="33" name="Freeform 33"/>
            <p:cNvSpPr/>
            <p:nvPr/>
          </p:nvSpPr>
          <p:spPr>
            <a:xfrm>
              <a:off x="0" y="0"/>
              <a:ext cx="11036300" cy="809752"/>
            </a:xfrm>
            <a:custGeom>
              <a:avLst/>
              <a:gdLst/>
              <a:ahLst/>
              <a:cxnLst/>
              <a:rect l="l" t="t" r="r" b="b"/>
              <a:pathLst>
                <a:path w="11036300" h="809752">
                  <a:moveTo>
                    <a:pt x="0" y="67691"/>
                  </a:moveTo>
                  <a:cubicBezTo>
                    <a:pt x="0" y="30226"/>
                    <a:pt x="30226" y="0"/>
                    <a:pt x="67691" y="0"/>
                  </a:cubicBezTo>
                  <a:lnTo>
                    <a:pt x="10968609" y="0"/>
                  </a:lnTo>
                  <a:cubicBezTo>
                    <a:pt x="11006074" y="0"/>
                    <a:pt x="11036300" y="30226"/>
                    <a:pt x="11036300" y="67691"/>
                  </a:cubicBezTo>
                  <a:lnTo>
                    <a:pt x="11036300" y="742061"/>
                  </a:lnTo>
                  <a:cubicBezTo>
                    <a:pt x="11036300" y="779399"/>
                    <a:pt x="11006074" y="809752"/>
                    <a:pt x="10968609" y="809752"/>
                  </a:cubicBezTo>
                  <a:lnTo>
                    <a:pt x="67691" y="809752"/>
                  </a:lnTo>
                  <a:cubicBezTo>
                    <a:pt x="30226" y="809625"/>
                    <a:pt x="0" y="779399"/>
                    <a:pt x="0" y="741934"/>
                  </a:cubicBezTo>
                  <a:close/>
                </a:path>
              </a:pathLst>
            </a:custGeom>
            <a:solidFill>
              <a:srgbClr val="D2DDF9"/>
            </a:solidFill>
            <a:ln w="12700">
              <a:solidFill>
                <a:srgbClr val="000000"/>
              </a:solidFill>
            </a:ln>
          </p:spPr>
        </p:sp>
      </p:grpSp>
      <p:sp>
        <p:nvSpPr>
          <p:cNvPr id="34" name="TextBox 34"/>
          <p:cNvSpPr txBox="1"/>
          <p:nvPr/>
        </p:nvSpPr>
        <p:spPr>
          <a:xfrm>
            <a:off x="4723805" y="5627935"/>
            <a:ext cx="303610" cy="341411"/>
          </a:xfrm>
          <a:prstGeom prst="rect">
            <a:avLst/>
          </a:prstGeom>
        </p:spPr>
        <p:txBody>
          <a:bodyPr lIns="0" tIns="0" rIns="0" bIns="0" rtlCol="0" anchor="t">
            <a:spAutoFit/>
          </a:bodyPr>
          <a:lstStyle/>
          <a:p>
            <a:pPr algn="l">
              <a:lnSpc>
                <a:spcPts val="2375"/>
              </a:lnSpc>
            </a:pPr>
            <a:r>
              <a:rPr lang="en-US" sz="2375">
                <a:solidFill>
                  <a:srgbClr val="404155"/>
                </a:solidFill>
                <a:latin typeface="Alexandria"/>
                <a:ea typeface="Alexandria"/>
                <a:cs typeface="Alexandria"/>
                <a:sym typeface="Alexandria"/>
              </a:rPr>
              <a:t>3</a:t>
            </a:r>
          </a:p>
        </p:txBody>
      </p:sp>
      <p:sp>
        <p:nvSpPr>
          <p:cNvPr id="35" name="TextBox 35"/>
          <p:cNvSpPr txBox="1"/>
          <p:nvPr/>
        </p:nvSpPr>
        <p:spPr>
          <a:xfrm>
            <a:off x="939404" y="6271320"/>
            <a:ext cx="3893790" cy="335310"/>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Python Library Documentation</a:t>
            </a:r>
          </a:p>
        </p:txBody>
      </p:sp>
      <p:sp>
        <p:nvSpPr>
          <p:cNvPr id="36" name="TextBox 36"/>
          <p:cNvSpPr txBox="1"/>
          <p:nvPr/>
        </p:nvSpPr>
        <p:spPr>
          <a:xfrm>
            <a:off x="939404" y="6661397"/>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NumPy: numpy.polyfit() and numpy.poly1d()</a:t>
            </a:r>
          </a:p>
        </p:txBody>
      </p:sp>
      <p:sp>
        <p:nvSpPr>
          <p:cNvPr id="37" name="TextBox 37"/>
          <p:cNvSpPr txBox="1"/>
          <p:nvPr/>
        </p:nvSpPr>
        <p:spPr>
          <a:xfrm>
            <a:off x="939404" y="7056090"/>
            <a:ext cx="7872412" cy="71437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Scikit-Learn: sklearn.preprocessing.PolynomialFeatures and sklearn.linear_model.LinearRegression</a:t>
            </a:r>
          </a:p>
        </p:txBody>
      </p:sp>
      <p:sp>
        <p:nvSpPr>
          <p:cNvPr id="38" name="TextBox 38"/>
          <p:cNvSpPr txBox="1"/>
          <p:nvPr/>
        </p:nvSpPr>
        <p:spPr>
          <a:xfrm>
            <a:off x="939404" y="7774633"/>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Matplotlib: matplotlib.pyplot for visualization</a:t>
            </a:r>
          </a:p>
        </p:txBody>
      </p:sp>
      <p:sp>
        <p:nvSpPr>
          <p:cNvPr id="39" name="TextBox 39"/>
          <p:cNvSpPr txBox="1"/>
          <p:nvPr/>
        </p:nvSpPr>
        <p:spPr>
          <a:xfrm>
            <a:off x="939404" y="8169325"/>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SciPy: scipy.interpolate for advanced polynomial operations</a:t>
            </a:r>
          </a:p>
        </p:txBody>
      </p:sp>
      <p:grpSp>
        <p:nvGrpSpPr>
          <p:cNvPr id="40" name="Group 40"/>
          <p:cNvGrpSpPr/>
          <p:nvPr/>
        </p:nvGrpSpPr>
        <p:grpSpPr>
          <a:xfrm>
            <a:off x="9230915" y="5437882"/>
            <a:ext cx="8362950" cy="3438079"/>
            <a:chOff x="0" y="0"/>
            <a:chExt cx="11150600" cy="4584105"/>
          </a:xfrm>
        </p:grpSpPr>
        <p:sp>
          <p:nvSpPr>
            <p:cNvPr id="41" name="Freeform 41"/>
            <p:cNvSpPr/>
            <p:nvPr/>
          </p:nvSpPr>
          <p:spPr>
            <a:xfrm>
              <a:off x="19050" y="19050"/>
              <a:ext cx="11112500" cy="4545965"/>
            </a:xfrm>
            <a:custGeom>
              <a:avLst/>
              <a:gdLst/>
              <a:ahLst/>
              <a:cxnLst/>
              <a:rect l="l" t="t" r="r" b="b"/>
              <a:pathLst>
                <a:path w="11112500" h="4545965">
                  <a:moveTo>
                    <a:pt x="0" y="113284"/>
                  </a:moveTo>
                  <a:cubicBezTo>
                    <a:pt x="0" y="50800"/>
                    <a:pt x="51054" y="0"/>
                    <a:pt x="113919" y="0"/>
                  </a:cubicBezTo>
                  <a:lnTo>
                    <a:pt x="10998581" y="0"/>
                  </a:lnTo>
                  <a:cubicBezTo>
                    <a:pt x="11061447" y="0"/>
                    <a:pt x="11112500" y="50800"/>
                    <a:pt x="11112500" y="113284"/>
                  </a:cubicBezTo>
                  <a:lnTo>
                    <a:pt x="11112500" y="4432681"/>
                  </a:lnTo>
                  <a:cubicBezTo>
                    <a:pt x="11112500" y="4495292"/>
                    <a:pt x="11061447" y="4545965"/>
                    <a:pt x="10998581" y="4545965"/>
                  </a:cubicBezTo>
                  <a:lnTo>
                    <a:pt x="113919" y="4545965"/>
                  </a:lnTo>
                  <a:cubicBezTo>
                    <a:pt x="51054" y="4545965"/>
                    <a:pt x="0" y="4495165"/>
                    <a:pt x="0" y="4432681"/>
                  </a:cubicBezTo>
                  <a:close/>
                </a:path>
              </a:pathLst>
            </a:custGeom>
            <a:solidFill>
              <a:srgbClr val="F9F9FF"/>
            </a:solidFill>
            <a:ln w="12700">
              <a:solidFill>
                <a:srgbClr val="000000"/>
              </a:solidFill>
            </a:ln>
          </p:spPr>
        </p:sp>
        <p:sp>
          <p:nvSpPr>
            <p:cNvPr id="42" name="Freeform 42"/>
            <p:cNvSpPr/>
            <p:nvPr/>
          </p:nvSpPr>
          <p:spPr>
            <a:xfrm>
              <a:off x="0" y="0"/>
              <a:ext cx="11150600" cy="4584065"/>
            </a:xfrm>
            <a:custGeom>
              <a:avLst/>
              <a:gdLst/>
              <a:ahLst/>
              <a:cxnLst/>
              <a:rect l="l" t="t" r="r" b="b"/>
              <a:pathLst>
                <a:path w="11150600" h="4584065">
                  <a:moveTo>
                    <a:pt x="0" y="132334"/>
                  </a:moveTo>
                  <a:cubicBezTo>
                    <a:pt x="0" y="59182"/>
                    <a:pt x="59563" y="0"/>
                    <a:pt x="132969" y="0"/>
                  </a:cubicBezTo>
                  <a:lnTo>
                    <a:pt x="11017631" y="0"/>
                  </a:lnTo>
                  <a:lnTo>
                    <a:pt x="11017631" y="19050"/>
                  </a:lnTo>
                  <a:lnTo>
                    <a:pt x="11017631" y="0"/>
                  </a:lnTo>
                  <a:cubicBezTo>
                    <a:pt x="11091037" y="0"/>
                    <a:pt x="11150600" y="59182"/>
                    <a:pt x="11150600" y="132334"/>
                  </a:cubicBezTo>
                  <a:lnTo>
                    <a:pt x="11131550" y="132334"/>
                  </a:lnTo>
                  <a:lnTo>
                    <a:pt x="11150600" y="132334"/>
                  </a:lnTo>
                  <a:lnTo>
                    <a:pt x="11150600" y="4451731"/>
                  </a:lnTo>
                  <a:lnTo>
                    <a:pt x="11131550" y="4451731"/>
                  </a:lnTo>
                  <a:lnTo>
                    <a:pt x="11150600" y="4451731"/>
                  </a:lnTo>
                  <a:cubicBezTo>
                    <a:pt x="11150600" y="4524883"/>
                    <a:pt x="11091037" y="4584065"/>
                    <a:pt x="11017631" y="4584065"/>
                  </a:cubicBezTo>
                  <a:lnTo>
                    <a:pt x="11017631" y="4565015"/>
                  </a:lnTo>
                  <a:lnTo>
                    <a:pt x="11017631" y="4584065"/>
                  </a:lnTo>
                  <a:lnTo>
                    <a:pt x="132969" y="4584065"/>
                  </a:lnTo>
                  <a:lnTo>
                    <a:pt x="132969" y="4565015"/>
                  </a:lnTo>
                  <a:lnTo>
                    <a:pt x="132969" y="4584065"/>
                  </a:lnTo>
                  <a:cubicBezTo>
                    <a:pt x="59563" y="4584065"/>
                    <a:pt x="0" y="4524883"/>
                    <a:pt x="0" y="4451731"/>
                  </a:cubicBezTo>
                  <a:lnTo>
                    <a:pt x="0" y="132334"/>
                  </a:lnTo>
                  <a:lnTo>
                    <a:pt x="19050" y="132334"/>
                  </a:lnTo>
                  <a:lnTo>
                    <a:pt x="0" y="132334"/>
                  </a:lnTo>
                  <a:moveTo>
                    <a:pt x="38100" y="132334"/>
                  </a:moveTo>
                  <a:lnTo>
                    <a:pt x="38100" y="4451731"/>
                  </a:lnTo>
                  <a:lnTo>
                    <a:pt x="19050" y="4451731"/>
                  </a:lnTo>
                  <a:lnTo>
                    <a:pt x="38100" y="4451731"/>
                  </a:lnTo>
                  <a:cubicBezTo>
                    <a:pt x="38100" y="4503674"/>
                    <a:pt x="80518" y="4545965"/>
                    <a:pt x="132969" y="4545965"/>
                  </a:cubicBezTo>
                  <a:lnTo>
                    <a:pt x="11017631" y="4545965"/>
                  </a:lnTo>
                  <a:cubicBezTo>
                    <a:pt x="11070082" y="4545965"/>
                    <a:pt x="11112500" y="4503674"/>
                    <a:pt x="11112500" y="4451731"/>
                  </a:cubicBezTo>
                  <a:lnTo>
                    <a:pt x="11112500" y="132334"/>
                  </a:lnTo>
                  <a:cubicBezTo>
                    <a:pt x="11112500" y="80391"/>
                    <a:pt x="11070082" y="38100"/>
                    <a:pt x="11017631" y="38100"/>
                  </a:cubicBezTo>
                  <a:lnTo>
                    <a:pt x="132969" y="38100"/>
                  </a:lnTo>
                  <a:lnTo>
                    <a:pt x="132969" y="19050"/>
                  </a:lnTo>
                  <a:lnTo>
                    <a:pt x="132969" y="38100"/>
                  </a:lnTo>
                  <a:cubicBezTo>
                    <a:pt x="80518" y="38100"/>
                    <a:pt x="38100" y="80391"/>
                    <a:pt x="38100" y="132334"/>
                  </a:cubicBezTo>
                  <a:close/>
                </a:path>
              </a:pathLst>
            </a:custGeom>
            <a:solidFill>
              <a:srgbClr val="B8C3DF"/>
            </a:solidFill>
            <a:ln w="12700">
              <a:solidFill>
                <a:srgbClr val="000000"/>
              </a:solidFill>
            </a:ln>
          </p:spPr>
        </p:sp>
      </p:grpSp>
      <p:grpSp>
        <p:nvGrpSpPr>
          <p:cNvPr id="43" name="Group 43"/>
          <p:cNvGrpSpPr/>
          <p:nvPr/>
        </p:nvGrpSpPr>
        <p:grpSpPr>
          <a:xfrm>
            <a:off x="9273779" y="5480745"/>
            <a:ext cx="8277225" cy="607219"/>
            <a:chOff x="0" y="0"/>
            <a:chExt cx="11036300" cy="809625"/>
          </a:xfrm>
        </p:grpSpPr>
        <p:sp>
          <p:nvSpPr>
            <p:cNvPr id="44" name="Freeform 44"/>
            <p:cNvSpPr/>
            <p:nvPr/>
          </p:nvSpPr>
          <p:spPr>
            <a:xfrm>
              <a:off x="0" y="0"/>
              <a:ext cx="11036300" cy="809752"/>
            </a:xfrm>
            <a:custGeom>
              <a:avLst/>
              <a:gdLst/>
              <a:ahLst/>
              <a:cxnLst/>
              <a:rect l="l" t="t" r="r" b="b"/>
              <a:pathLst>
                <a:path w="11036300" h="809752">
                  <a:moveTo>
                    <a:pt x="0" y="67691"/>
                  </a:moveTo>
                  <a:cubicBezTo>
                    <a:pt x="0" y="30226"/>
                    <a:pt x="30226" y="0"/>
                    <a:pt x="67691" y="0"/>
                  </a:cubicBezTo>
                  <a:lnTo>
                    <a:pt x="10968609" y="0"/>
                  </a:lnTo>
                  <a:cubicBezTo>
                    <a:pt x="11006074" y="0"/>
                    <a:pt x="11036300" y="30226"/>
                    <a:pt x="11036300" y="67691"/>
                  </a:cubicBezTo>
                  <a:lnTo>
                    <a:pt x="11036300" y="742061"/>
                  </a:lnTo>
                  <a:cubicBezTo>
                    <a:pt x="11036300" y="779399"/>
                    <a:pt x="11006074" y="809752"/>
                    <a:pt x="10968609" y="809752"/>
                  </a:cubicBezTo>
                  <a:lnTo>
                    <a:pt x="67691" y="809752"/>
                  </a:lnTo>
                  <a:cubicBezTo>
                    <a:pt x="30226" y="809625"/>
                    <a:pt x="0" y="779399"/>
                    <a:pt x="0" y="741934"/>
                  </a:cubicBezTo>
                  <a:close/>
                </a:path>
              </a:pathLst>
            </a:custGeom>
            <a:solidFill>
              <a:srgbClr val="D2DDF9"/>
            </a:solidFill>
            <a:ln w="12700">
              <a:solidFill>
                <a:srgbClr val="000000"/>
              </a:solidFill>
            </a:ln>
          </p:spPr>
        </p:sp>
      </p:grpSp>
      <p:sp>
        <p:nvSpPr>
          <p:cNvPr id="45" name="TextBox 45"/>
          <p:cNvSpPr txBox="1"/>
          <p:nvPr/>
        </p:nvSpPr>
        <p:spPr>
          <a:xfrm>
            <a:off x="13260586" y="5627935"/>
            <a:ext cx="303610" cy="341411"/>
          </a:xfrm>
          <a:prstGeom prst="rect">
            <a:avLst/>
          </a:prstGeom>
        </p:spPr>
        <p:txBody>
          <a:bodyPr lIns="0" tIns="0" rIns="0" bIns="0" rtlCol="0" anchor="t">
            <a:spAutoFit/>
          </a:bodyPr>
          <a:lstStyle/>
          <a:p>
            <a:pPr algn="l">
              <a:lnSpc>
                <a:spcPts val="2375"/>
              </a:lnSpc>
            </a:pPr>
            <a:r>
              <a:rPr lang="en-US" sz="2375">
                <a:solidFill>
                  <a:srgbClr val="404155"/>
                </a:solidFill>
                <a:latin typeface="Alexandria"/>
                <a:ea typeface="Alexandria"/>
                <a:cs typeface="Alexandria"/>
                <a:sym typeface="Alexandria"/>
              </a:rPr>
              <a:t>4</a:t>
            </a:r>
          </a:p>
        </p:txBody>
      </p:sp>
      <p:sp>
        <p:nvSpPr>
          <p:cNvPr id="46" name="TextBox 46"/>
          <p:cNvSpPr txBox="1"/>
          <p:nvPr/>
        </p:nvSpPr>
        <p:spPr>
          <a:xfrm>
            <a:off x="9476185" y="6271320"/>
            <a:ext cx="3620989" cy="335310"/>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Websites &amp; Online Resources</a:t>
            </a:r>
          </a:p>
        </p:txBody>
      </p:sp>
      <p:sp>
        <p:nvSpPr>
          <p:cNvPr id="47" name="TextBox 47"/>
          <p:cNvSpPr txBox="1"/>
          <p:nvPr/>
        </p:nvSpPr>
        <p:spPr>
          <a:xfrm>
            <a:off x="9476185" y="6661397"/>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Official NumPy documentation (numpy.org)</a:t>
            </a:r>
          </a:p>
        </p:txBody>
      </p:sp>
      <p:sp>
        <p:nvSpPr>
          <p:cNvPr id="48" name="TextBox 48"/>
          <p:cNvSpPr txBox="1"/>
          <p:nvPr/>
        </p:nvSpPr>
        <p:spPr>
          <a:xfrm>
            <a:off x="9476185" y="7056090"/>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Scikit-Learn documentation (scikit-learn.org)</a:t>
            </a:r>
          </a:p>
        </p:txBody>
      </p:sp>
      <p:sp>
        <p:nvSpPr>
          <p:cNvPr id="49" name="TextBox 49"/>
          <p:cNvSpPr txBox="1"/>
          <p:nvPr/>
        </p:nvSpPr>
        <p:spPr>
          <a:xfrm>
            <a:off x="9476185" y="7450783"/>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Stack Overflow and GitHub repositories</a:t>
            </a:r>
          </a:p>
        </p:txBody>
      </p:sp>
      <p:sp>
        <p:nvSpPr>
          <p:cNvPr id="50" name="TextBox 50"/>
          <p:cNvSpPr txBox="1"/>
          <p:nvPr/>
        </p:nvSpPr>
        <p:spPr>
          <a:xfrm>
            <a:off x="9476185" y="7845475"/>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Kaggle datasets and tutorials</a:t>
            </a:r>
          </a:p>
        </p:txBody>
      </p:sp>
      <p:sp>
        <p:nvSpPr>
          <p:cNvPr id="51" name="TextBox 51"/>
          <p:cNvSpPr txBox="1"/>
          <p:nvPr/>
        </p:nvSpPr>
        <p:spPr>
          <a:xfrm>
            <a:off x="9476185" y="8240166"/>
            <a:ext cx="7872412" cy="390525"/>
          </a:xfrm>
          <a:prstGeom prst="rect">
            <a:avLst/>
          </a:prstGeom>
        </p:spPr>
        <p:txBody>
          <a:bodyPr lIns="0" tIns="0" rIns="0" bIns="0" rtlCol="0" anchor="t">
            <a:spAutoFit/>
          </a:bodyPr>
          <a:lstStyle/>
          <a:p>
            <a:pPr marL="235645" lvl="1" indent="-117822" algn="l">
              <a:lnSpc>
                <a:spcPts val="2499"/>
              </a:lnSpc>
              <a:buFont typeface="Arial"/>
              <a:buChar char="•"/>
            </a:pPr>
            <a:r>
              <a:rPr lang="en-US" sz="1562">
                <a:solidFill>
                  <a:srgbClr val="404155"/>
                </a:solidFill>
                <a:latin typeface="Arimo"/>
                <a:ea typeface="Arimo"/>
                <a:cs typeface="Arimo"/>
                <a:sym typeface="Arimo"/>
              </a:rPr>
              <a:t>Medium articles and data science blogs</a:t>
            </a:r>
          </a:p>
        </p:txBody>
      </p:sp>
      <p:sp>
        <p:nvSpPr>
          <p:cNvPr id="52" name="TextBox 52"/>
          <p:cNvSpPr txBox="1"/>
          <p:nvPr/>
        </p:nvSpPr>
        <p:spPr>
          <a:xfrm>
            <a:off x="708422" y="9022705"/>
            <a:ext cx="16871156" cy="390525"/>
          </a:xfrm>
          <a:prstGeom prst="rect">
            <a:avLst/>
          </a:prstGeom>
        </p:spPr>
        <p:txBody>
          <a:bodyPr lIns="0" tIns="0" rIns="0" bIns="0" rtlCol="0" anchor="t">
            <a:spAutoFit/>
          </a:bodyPr>
          <a:lstStyle/>
          <a:p>
            <a:pPr algn="ctr">
              <a:lnSpc>
                <a:spcPts val="2499"/>
              </a:lnSpc>
            </a:pPr>
            <a:r>
              <a:rPr lang="en-US" sz="1562">
                <a:solidFill>
                  <a:srgbClr val="404155"/>
                </a:solidFill>
                <a:latin typeface="Arimo"/>
                <a:ea typeface="Arimo"/>
                <a:cs typeface="Arimo"/>
                <a:sym typeface="Arimo"/>
              </a:rPr>
              <a:t>These resources are foundational for understanding and implementing polynomial regression. Please consult original sources for proper citation and in-depth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533400" y="1781621"/>
            <a:ext cx="9033867" cy="839910"/>
          </a:xfrm>
          <a:prstGeom prst="rect">
            <a:avLst/>
          </a:prstGeom>
        </p:spPr>
        <p:txBody>
          <a:bodyPr wrap="square" lIns="0" tIns="0" rIns="0" bIns="0" rtlCol="0" anchor="t">
            <a:spAutoFit/>
          </a:bodyPr>
          <a:lstStyle/>
          <a:p>
            <a:pPr algn="ctr">
              <a:lnSpc>
                <a:spcPts val="6937"/>
              </a:lnSpc>
            </a:pPr>
            <a:r>
              <a:rPr lang="en-US" sz="5562" dirty="0">
                <a:solidFill>
                  <a:srgbClr val="1B1B27"/>
                </a:solidFill>
                <a:latin typeface="Alexandria"/>
                <a:ea typeface="Alexandria"/>
                <a:cs typeface="Alexandria"/>
                <a:sym typeface="Alexandria"/>
              </a:rPr>
              <a:t>Course Code : CCE 312</a:t>
            </a:r>
          </a:p>
        </p:txBody>
      </p:sp>
      <p:sp>
        <p:nvSpPr>
          <p:cNvPr id="11" name="TextBox 11"/>
          <p:cNvSpPr txBox="1"/>
          <p:nvPr/>
        </p:nvSpPr>
        <p:spPr>
          <a:xfrm>
            <a:off x="327570" y="2807120"/>
            <a:ext cx="9445526" cy="558404"/>
          </a:xfrm>
          <a:prstGeom prst="rect">
            <a:avLst/>
          </a:prstGeom>
        </p:spPr>
        <p:txBody>
          <a:bodyPr lIns="0" tIns="0" rIns="0" bIns="0" rtlCol="0" anchor="t">
            <a:spAutoFit/>
          </a:bodyPr>
          <a:lstStyle/>
          <a:p>
            <a:pPr algn="ctr">
              <a:lnSpc>
                <a:spcPts val="3562"/>
              </a:lnSpc>
            </a:pPr>
            <a:r>
              <a:rPr lang="en-US" sz="2187" dirty="0">
                <a:solidFill>
                  <a:srgbClr val="404155"/>
                </a:solidFill>
                <a:latin typeface="Arimo"/>
                <a:ea typeface="Arimo"/>
                <a:cs typeface="Arimo"/>
                <a:sym typeface="Arimo"/>
              </a:rPr>
              <a:t>Course Title : Numerical Methods </a:t>
            </a:r>
          </a:p>
        </p:txBody>
      </p:sp>
      <p:sp>
        <p:nvSpPr>
          <p:cNvPr id="12" name="TextBox 12"/>
          <p:cNvSpPr txBox="1"/>
          <p:nvPr/>
        </p:nvSpPr>
        <p:spPr>
          <a:xfrm>
            <a:off x="992238" y="4542681"/>
            <a:ext cx="9445526" cy="700236"/>
          </a:xfrm>
          <a:prstGeom prst="rect">
            <a:avLst/>
          </a:prstGeom>
        </p:spPr>
        <p:txBody>
          <a:bodyPr lIns="0" tIns="0" rIns="0" bIns="0" rtlCol="0" anchor="t">
            <a:spAutoFit/>
          </a:bodyPr>
          <a:lstStyle/>
          <a:p>
            <a:pPr algn="l">
              <a:lnSpc>
                <a:spcPts val="4437"/>
              </a:lnSpc>
            </a:pPr>
            <a:r>
              <a:rPr lang="en-US" sz="2750" b="1">
                <a:solidFill>
                  <a:srgbClr val="404155"/>
                </a:solidFill>
                <a:latin typeface="Arimo Bold"/>
                <a:ea typeface="Arimo Bold"/>
                <a:cs typeface="Arimo Bold"/>
                <a:sym typeface="Arimo Bold"/>
              </a:rPr>
              <a:t>Name : Mohammed Sakib Hasan </a:t>
            </a:r>
          </a:p>
        </p:txBody>
      </p:sp>
      <p:sp>
        <p:nvSpPr>
          <p:cNvPr id="13" name="TextBox 13"/>
          <p:cNvSpPr txBox="1"/>
          <p:nvPr/>
        </p:nvSpPr>
        <p:spPr>
          <a:xfrm>
            <a:off x="992238" y="5428506"/>
            <a:ext cx="9445526" cy="700236"/>
          </a:xfrm>
          <a:prstGeom prst="rect">
            <a:avLst/>
          </a:prstGeom>
        </p:spPr>
        <p:txBody>
          <a:bodyPr lIns="0" tIns="0" rIns="0" bIns="0" rtlCol="0" anchor="t">
            <a:spAutoFit/>
          </a:bodyPr>
          <a:lstStyle/>
          <a:p>
            <a:pPr algn="l">
              <a:lnSpc>
                <a:spcPts val="4437"/>
              </a:lnSpc>
            </a:pPr>
            <a:r>
              <a:rPr lang="en-US" sz="2750" b="1">
                <a:solidFill>
                  <a:srgbClr val="404155"/>
                </a:solidFill>
                <a:latin typeface="Arimo Bold"/>
                <a:ea typeface="Arimo Bold"/>
                <a:cs typeface="Arimo Bold"/>
                <a:sym typeface="Arimo Bold"/>
              </a:rPr>
              <a:t>Id : 2102052</a:t>
            </a:r>
          </a:p>
        </p:txBody>
      </p:sp>
      <p:sp>
        <p:nvSpPr>
          <p:cNvPr id="14" name="TextBox 14"/>
          <p:cNvSpPr txBox="1"/>
          <p:nvPr/>
        </p:nvSpPr>
        <p:spPr>
          <a:xfrm>
            <a:off x="992238" y="6314331"/>
            <a:ext cx="9445526" cy="1067728"/>
          </a:xfrm>
          <a:prstGeom prst="rect">
            <a:avLst/>
          </a:prstGeom>
        </p:spPr>
        <p:txBody>
          <a:bodyPr lIns="0" tIns="0" rIns="0" bIns="0" rtlCol="0" anchor="t">
            <a:spAutoFit/>
          </a:bodyPr>
          <a:lstStyle/>
          <a:p>
            <a:pPr algn="l">
              <a:lnSpc>
                <a:spcPts val="4437"/>
              </a:lnSpc>
            </a:pPr>
            <a:r>
              <a:rPr lang="en-US" sz="2750" b="1" dirty="0">
                <a:solidFill>
                  <a:srgbClr val="404155"/>
                </a:solidFill>
                <a:latin typeface="Arimo"/>
                <a:ea typeface="Arimo"/>
                <a:cs typeface="Arimo"/>
                <a:sym typeface="Arimo"/>
              </a:rPr>
              <a:t>Reg. No : 10179 </a:t>
            </a:r>
          </a:p>
          <a:p>
            <a:pPr algn="l">
              <a:lnSpc>
                <a:spcPts val="4437"/>
              </a:lnSpc>
            </a:pPr>
            <a:r>
              <a:rPr lang="en-US" sz="2750" b="1" dirty="0">
                <a:solidFill>
                  <a:srgbClr val="404155"/>
                </a:solidFill>
                <a:latin typeface="Arimo"/>
                <a:ea typeface="Arimo"/>
                <a:cs typeface="Arimo"/>
                <a:sym typeface="Arimo"/>
              </a:rPr>
              <a:t>Date : 27 Nov, 2025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986879" y="737295"/>
            <a:ext cx="12449770" cy="919162"/>
          </a:xfrm>
          <a:prstGeom prst="rect">
            <a:avLst/>
          </a:prstGeom>
        </p:spPr>
        <p:txBody>
          <a:bodyPr lIns="0" tIns="0" rIns="0" bIns="0" rtlCol="0" anchor="t">
            <a:spAutoFit/>
          </a:bodyPr>
          <a:lstStyle/>
          <a:p>
            <a:pPr algn="l">
              <a:lnSpc>
                <a:spcPts val="6937"/>
              </a:lnSpc>
            </a:pPr>
            <a:r>
              <a:rPr lang="en-US" sz="5500">
                <a:solidFill>
                  <a:srgbClr val="1B1B27"/>
                </a:solidFill>
                <a:latin typeface="Alexandria"/>
                <a:ea typeface="Alexandria"/>
                <a:cs typeface="Alexandria"/>
                <a:sym typeface="Alexandria"/>
              </a:rPr>
              <a:t>Introduction to Numerical Methods</a:t>
            </a:r>
          </a:p>
        </p:txBody>
      </p:sp>
      <p:grpSp>
        <p:nvGrpSpPr>
          <p:cNvPr id="7" name="Group 7"/>
          <p:cNvGrpSpPr/>
          <p:nvPr/>
        </p:nvGrpSpPr>
        <p:grpSpPr>
          <a:xfrm>
            <a:off x="967829" y="2201316"/>
            <a:ext cx="8054280" cy="3543895"/>
            <a:chOff x="0" y="0"/>
            <a:chExt cx="10739040" cy="4725193"/>
          </a:xfrm>
        </p:grpSpPr>
        <p:sp>
          <p:nvSpPr>
            <p:cNvPr id="8" name="Freeform 8"/>
            <p:cNvSpPr/>
            <p:nvPr/>
          </p:nvSpPr>
          <p:spPr>
            <a:xfrm>
              <a:off x="25400" y="25400"/>
              <a:ext cx="10688320" cy="4674362"/>
            </a:xfrm>
            <a:custGeom>
              <a:avLst/>
              <a:gdLst/>
              <a:ahLst/>
              <a:cxnLst/>
              <a:rect l="l" t="t" r="r" b="b"/>
              <a:pathLst>
                <a:path w="10688320" h="4674362">
                  <a:moveTo>
                    <a:pt x="0" y="243840"/>
                  </a:moveTo>
                  <a:cubicBezTo>
                    <a:pt x="0" y="109220"/>
                    <a:pt x="109855" y="0"/>
                    <a:pt x="245364" y="0"/>
                  </a:cubicBezTo>
                  <a:lnTo>
                    <a:pt x="10442956" y="0"/>
                  </a:lnTo>
                  <a:cubicBezTo>
                    <a:pt x="10578465" y="0"/>
                    <a:pt x="10688320" y="109220"/>
                    <a:pt x="10688320" y="243840"/>
                  </a:cubicBezTo>
                  <a:lnTo>
                    <a:pt x="10688320" y="4430522"/>
                  </a:lnTo>
                  <a:cubicBezTo>
                    <a:pt x="10688320" y="4565142"/>
                    <a:pt x="10578465" y="4674362"/>
                    <a:pt x="10442956" y="4674362"/>
                  </a:cubicBezTo>
                  <a:lnTo>
                    <a:pt x="245364" y="4674362"/>
                  </a:lnTo>
                  <a:cubicBezTo>
                    <a:pt x="109855" y="4674362"/>
                    <a:pt x="0" y="4565142"/>
                    <a:pt x="0" y="4430522"/>
                  </a:cubicBezTo>
                  <a:close/>
                </a:path>
              </a:pathLst>
            </a:custGeom>
            <a:solidFill>
              <a:srgbClr val="F9F9FF"/>
            </a:solidFill>
            <a:ln w="12700">
              <a:solidFill>
                <a:srgbClr val="000000"/>
              </a:solidFill>
            </a:ln>
          </p:spPr>
        </p:sp>
        <p:sp>
          <p:nvSpPr>
            <p:cNvPr id="9" name="Freeform 9"/>
            <p:cNvSpPr/>
            <p:nvPr/>
          </p:nvSpPr>
          <p:spPr>
            <a:xfrm>
              <a:off x="0" y="0"/>
              <a:ext cx="10739120" cy="4725162"/>
            </a:xfrm>
            <a:custGeom>
              <a:avLst/>
              <a:gdLst/>
              <a:ahLst/>
              <a:cxnLst/>
              <a:rect l="l" t="t" r="r" b="b"/>
              <a:pathLst>
                <a:path w="10739120" h="4725162">
                  <a:moveTo>
                    <a:pt x="0" y="269240"/>
                  </a:moveTo>
                  <a:cubicBezTo>
                    <a:pt x="0" y="120396"/>
                    <a:pt x="121412" y="0"/>
                    <a:pt x="270764" y="0"/>
                  </a:cubicBezTo>
                  <a:lnTo>
                    <a:pt x="10468356" y="0"/>
                  </a:lnTo>
                  <a:lnTo>
                    <a:pt x="10468356" y="25400"/>
                  </a:lnTo>
                  <a:lnTo>
                    <a:pt x="10468356" y="0"/>
                  </a:lnTo>
                  <a:cubicBezTo>
                    <a:pt x="10617708" y="0"/>
                    <a:pt x="10739120" y="120396"/>
                    <a:pt x="10739120" y="269240"/>
                  </a:cubicBezTo>
                  <a:lnTo>
                    <a:pt x="10713720" y="269240"/>
                  </a:lnTo>
                  <a:lnTo>
                    <a:pt x="10739120" y="269240"/>
                  </a:lnTo>
                  <a:lnTo>
                    <a:pt x="10739120" y="4455922"/>
                  </a:lnTo>
                  <a:lnTo>
                    <a:pt x="10713720" y="4455922"/>
                  </a:lnTo>
                  <a:lnTo>
                    <a:pt x="10739120" y="4455922"/>
                  </a:lnTo>
                  <a:cubicBezTo>
                    <a:pt x="10739120" y="4604766"/>
                    <a:pt x="10617708" y="4725162"/>
                    <a:pt x="10468356" y="4725162"/>
                  </a:cubicBezTo>
                  <a:lnTo>
                    <a:pt x="10468356" y="4699762"/>
                  </a:lnTo>
                  <a:lnTo>
                    <a:pt x="10468356" y="4725162"/>
                  </a:lnTo>
                  <a:lnTo>
                    <a:pt x="270764" y="4725162"/>
                  </a:lnTo>
                  <a:lnTo>
                    <a:pt x="270764" y="4699762"/>
                  </a:lnTo>
                  <a:lnTo>
                    <a:pt x="270764" y="4725162"/>
                  </a:lnTo>
                  <a:cubicBezTo>
                    <a:pt x="121412" y="4725162"/>
                    <a:pt x="0" y="4604766"/>
                    <a:pt x="0" y="4455922"/>
                  </a:cubicBezTo>
                  <a:lnTo>
                    <a:pt x="0" y="269240"/>
                  </a:lnTo>
                  <a:lnTo>
                    <a:pt x="25400" y="269240"/>
                  </a:lnTo>
                  <a:lnTo>
                    <a:pt x="0" y="269240"/>
                  </a:lnTo>
                  <a:moveTo>
                    <a:pt x="50800" y="269240"/>
                  </a:moveTo>
                  <a:lnTo>
                    <a:pt x="50800" y="4455922"/>
                  </a:lnTo>
                  <a:lnTo>
                    <a:pt x="25400" y="4455922"/>
                  </a:lnTo>
                  <a:lnTo>
                    <a:pt x="50800" y="4455922"/>
                  </a:lnTo>
                  <a:cubicBezTo>
                    <a:pt x="50800" y="4576445"/>
                    <a:pt x="149098" y="4674362"/>
                    <a:pt x="270764" y="4674362"/>
                  </a:cubicBezTo>
                  <a:lnTo>
                    <a:pt x="10468356" y="4674362"/>
                  </a:lnTo>
                  <a:cubicBezTo>
                    <a:pt x="10590023" y="4674362"/>
                    <a:pt x="10688320" y="4576445"/>
                    <a:pt x="10688320" y="4455922"/>
                  </a:cubicBezTo>
                  <a:lnTo>
                    <a:pt x="10688320" y="269240"/>
                  </a:lnTo>
                  <a:cubicBezTo>
                    <a:pt x="10688320" y="148717"/>
                    <a:pt x="10590023" y="50800"/>
                    <a:pt x="10468356" y="50800"/>
                  </a:cubicBezTo>
                  <a:lnTo>
                    <a:pt x="270764" y="50800"/>
                  </a:lnTo>
                  <a:lnTo>
                    <a:pt x="270764" y="25400"/>
                  </a:lnTo>
                  <a:lnTo>
                    <a:pt x="270764" y="50800"/>
                  </a:lnTo>
                  <a:cubicBezTo>
                    <a:pt x="149098" y="50800"/>
                    <a:pt x="50800" y="148717"/>
                    <a:pt x="50800" y="269240"/>
                  </a:cubicBezTo>
                  <a:close/>
                </a:path>
              </a:pathLst>
            </a:custGeom>
            <a:solidFill>
              <a:srgbClr val="B8C3DF"/>
            </a:solidFill>
            <a:ln w="12700">
              <a:solidFill>
                <a:srgbClr val="000000"/>
              </a:solidFill>
            </a:ln>
          </p:spPr>
        </p:sp>
      </p:grpSp>
      <p:grpSp>
        <p:nvGrpSpPr>
          <p:cNvPr id="10" name="Group 10"/>
          <p:cNvGrpSpPr/>
          <p:nvPr/>
        </p:nvGrpSpPr>
        <p:grpSpPr>
          <a:xfrm>
            <a:off x="948779" y="2220366"/>
            <a:ext cx="152400" cy="3505795"/>
            <a:chOff x="0" y="0"/>
            <a:chExt cx="203200" cy="4674393"/>
          </a:xfrm>
        </p:grpSpPr>
        <p:sp>
          <p:nvSpPr>
            <p:cNvPr id="11" name="Freeform 11"/>
            <p:cNvSpPr/>
            <p:nvPr/>
          </p:nvSpPr>
          <p:spPr>
            <a:xfrm>
              <a:off x="0" y="0"/>
              <a:ext cx="203200" cy="4674362"/>
            </a:xfrm>
            <a:custGeom>
              <a:avLst/>
              <a:gdLst/>
              <a:ahLst/>
              <a:cxnLst/>
              <a:rect l="l" t="t" r="r" b="b"/>
              <a:pathLst>
                <a:path w="203200" h="4674362">
                  <a:moveTo>
                    <a:pt x="0" y="101600"/>
                  </a:moveTo>
                  <a:cubicBezTo>
                    <a:pt x="0" y="45466"/>
                    <a:pt x="45466" y="0"/>
                    <a:pt x="101600" y="0"/>
                  </a:cubicBezTo>
                  <a:cubicBezTo>
                    <a:pt x="157734" y="0"/>
                    <a:pt x="203200" y="45466"/>
                    <a:pt x="203200" y="101600"/>
                  </a:cubicBezTo>
                  <a:lnTo>
                    <a:pt x="203200" y="4572762"/>
                  </a:lnTo>
                  <a:cubicBezTo>
                    <a:pt x="203200" y="4628896"/>
                    <a:pt x="157734" y="4674362"/>
                    <a:pt x="101600" y="4674362"/>
                  </a:cubicBezTo>
                  <a:cubicBezTo>
                    <a:pt x="45466" y="4674362"/>
                    <a:pt x="0" y="4628896"/>
                    <a:pt x="0" y="4572762"/>
                  </a:cubicBezTo>
                  <a:close/>
                </a:path>
              </a:pathLst>
            </a:custGeom>
            <a:solidFill>
              <a:srgbClr val="1B54DA"/>
            </a:solidFill>
            <a:ln w="12700">
              <a:solidFill>
                <a:srgbClr val="000000"/>
              </a:solidFill>
            </a:ln>
          </p:spPr>
        </p:sp>
      </p:grpSp>
      <p:sp>
        <p:nvSpPr>
          <p:cNvPr id="12" name="TextBox 12"/>
          <p:cNvSpPr txBox="1"/>
          <p:nvPr/>
        </p:nvSpPr>
        <p:spPr>
          <a:xfrm>
            <a:off x="1421160" y="2521298"/>
            <a:ext cx="3524547" cy="459581"/>
          </a:xfrm>
          <a:prstGeom prst="rect">
            <a:avLst/>
          </a:prstGeom>
        </p:spPr>
        <p:txBody>
          <a:bodyPr lIns="0" tIns="0" rIns="0" bIns="0" rtlCol="0" anchor="t">
            <a:spAutoFit/>
          </a:bodyPr>
          <a:lstStyle/>
          <a:p>
            <a:pPr algn="l">
              <a:lnSpc>
                <a:spcPts val="3437"/>
              </a:lnSpc>
            </a:pPr>
            <a:r>
              <a:rPr lang="en-US" sz="2750">
                <a:solidFill>
                  <a:srgbClr val="404155"/>
                </a:solidFill>
                <a:latin typeface="Alexandria"/>
                <a:ea typeface="Alexandria"/>
                <a:cs typeface="Alexandria"/>
                <a:sym typeface="Alexandria"/>
              </a:rPr>
              <a:t>What Are They?</a:t>
            </a:r>
          </a:p>
        </p:txBody>
      </p:sp>
      <p:sp>
        <p:nvSpPr>
          <p:cNvPr id="13" name="TextBox 13"/>
          <p:cNvSpPr txBox="1"/>
          <p:nvPr/>
        </p:nvSpPr>
        <p:spPr>
          <a:xfrm>
            <a:off x="1421160" y="3045173"/>
            <a:ext cx="7261920" cy="2361010"/>
          </a:xfrm>
          <a:prstGeom prst="rect">
            <a:avLst/>
          </a:prstGeom>
        </p:spPr>
        <p:txBody>
          <a:bodyPr lIns="0" tIns="0" rIns="0" bIns="0" rtlCol="0" anchor="t">
            <a:spAutoFit/>
          </a:bodyPr>
          <a:lstStyle/>
          <a:p>
            <a:pPr algn="l">
              <a:lnSpc>
                <a:spcPts val="3500"/>
              </a:lnSpc>
            </a:pPr>
            <a:r>
              <a:rPr lang="en-US" sz="2187">
                <a:solidFill>
                  <a:srgbClr val="404155"/>
                </a:solidFill>
                <a:latin typeface="Arimo"/>
                <a:ea typeface="Arimo"/>
                <a:cs typeface="Arimo"/>
                <a:sym typeface="Arimo"/>
              </a:rPr>
              <a:t>Numerical methods are techniques used to approximate mathematical problems, especially those that are difficult or impossible to solve analytically. They provide practical solutions for complex engineering and scientific challenges.</a:t>
            </a:r>
          </a:p>
        </p:txBody>
      </p:sp>
      <p:grpSp>
        <p:nvGrpSpPr>
          <p:cNvPr id="14" name="Group 14"/>
          <p:cNvGrpSpPr/>
          <p:nvPr/>
        </p:nvGrpSpPr>
        <p:grpSpPr>
          <a:xfrm>
            <a:off x="9265890" y="2201316"/>
            <a:ext cx="8054280" cy="3543895"/>
            <a:chOff x="0" y="0"/>
            <a:chExt cx="10739040" cy="4725193"/>
          </a:xfrm>
        </p:grpSpPr>
        <p:sp>
          <p:nvSpPr>
            <p:cNvPr id="15" name="Freeform 15"/>
            <p:cNvSpPr/>
            <p:nvPr/>
          </p:nvSpPr>
          <p:spPr>
            <a:xfrm>
              <a:off x="25400" y="25400"/>
              <a:ext cx="10688320" cy="4674362"/>
            </a:xfrm>
            <a:custGeom>
              <a:avLst/>
              <a:gdLst/>
              <a:ahLst/>
              <a:cxnLst/>
              <a:rect l="l" t="t" r="r" b="b"/>
              <a:pathLst>
                <a:path w="10688320" h="4674362">
                  <a:moveTo>
                    <a:pt x="0" y="243840"/>
                  </a:moveTo>
                  <a:cubicBezTo>
                    <a:pt x="0" y="109220"/>
                    <a:pt x="109855" y="0"/>
                    <a:pt x="245364" y="0"/>
                  </a:cubicBezTo>
                  <a:lnTo>
                    <a:pt x="10442956" y="0"/>
                  </a:lnTo>
                  <a:cubicBezTo>
                    <a:pt x="10578465" y="0"/>
                    <a:pt x="10688320" y="109220"/>
                    <a:pt x="10688320" y="243840"/>
                  </a:cubicBezTo>
                  <a:lnTo>
                    <a:pt x="10688320" y="4430522"/>
                  </a:lnTo>
                  <a:cubicBezTo>
                    <a:pt x="10688320" y="4565142"/>
                    <a:pt x="10578465" y="4674362"/>
                    <a:pt x="10442956" y="4674362"/>
                  </a:cubicBezTo>
                  <a:lnTo>
                    <a:pt x="245364" y="4674362"/>
                  </a:lnTo>
                  <a:cubicBezTo>
                    <a:pt x="109855" y="4674362"/>
                    <a:pt x="0" y="4565142"/>
                    <a:pt x="0" y="4430522"/>
                  </a:cubicBezTo>
                  <a:close/>
                </a:path>
              </a:pathLst>
            </a:custGeom>
            <a:solidFill>
              <a:srgbClr val="F9F9FF"/>
            </a:solidFill>
            <a:ln w="12700">
              <a:solidFill>
                <a:srgbClr val="000000"/>
              </a:solidFill>
            </a:ln>
          </p:spPr>
        </p:sp>
        <p:sp>
          <p:nvSpPr>
            <p:cNvPr id="16" name="Freeform 16"/>
            <p:cNvSpPr/>
            <p:nvPr/>
          </p:nvSpPr>
          <p:spPr>
            <a:xfrm>
              <a:off x="0" y="0"/>
              <a:ext cx="10739120" cy="4725162"/>
            </a:xfrm>
            <a:custGeom>
              <a:avLst/>
              <a:gdLst/>
              <a:ahLst/>
              <a:cxnLst/>
              <a:rect l="l" t="t" r="r" b="b"/>
              <a:pathLst>
                <a:path w="10739120" h="4725162">
                  <a:moveTo>
                    <a:pt x="0" y="269240"/>
                  </a:moveTo>
                  <a:cubicBezTo>
                    <a:pt x="0" y="120396"/>
                    <a:pt x="121412" y="0"/>
                    <a:pt x="270764" y="0"/>
                  </a:cubicBezTo>
                  <a:lnTo>
                    <a:pt x="10468356" y="0"/>
                  </a:lnTo>
                  <a:lnTo>
                    <a:pt x="10468356" y="25400"/>
                  </a:lnTo>
                  <a:lnTo>
                    <a:pt x="10468356" y="0"/>
                  </a:lnTo>
                  <a:cubicBezTo>
                    <a:pt x="10617708" y="0"/>
                    <a:pt x="10739120" y="120396"/>
                    <a:pt x="10739120" y="269240"/>
                  </a:cubicBezTo>
                  <a:lnTo>
                    <a:pt x="10713720" y="269240"/>
                  </a:lnTo>
                  <a:lnTo>
                    <a:pt x="10739120" y="269240"/>
                  </a:lnTo>
                  <a:lnTo>
                    <a:pt x="10739120" y="4455922"/>
                  </a:lnTo>
                  <a:lnTo>
                    <a:pt x="10713720" y="4455922"/>
                  </a:lnTo>
                  <a:lnTo>
                    <a:pt x="10739120" y="4455922"/>
                  </a:lnTo>
                  <a:cubicBezTo>
                    <a:pt x="10739120" y="4604766"/>
                    <a:pt x="10617708" y="4725162"/>
                    <a:pt x="10468356" y="4725162"/>
                  </a:cubicBezTo>
                  <a:lnTo>
                    <a:pt x="10468356" y="4699762"/>
                  </a:lnTo>
                  <a:lnTo>
                    <a:pt x="10468356" y="4725162"/>
                  </a:lnTo>
                  <a:lnTo>
                    <a:pt x="270764" y="4725162"/>
                  </a:lnTo>
                  <a:lnTo>
                    <a:pt x="270764" y="4699762"/>
                  </a:lnTo>
                  <a:lnTo>
                    <a:pt x="270764" y="4725162"/>
                  </a:lnTo>
                  <a:cubicBezTo>
                    <a:pt x="121412" y="4725162"/>
                    <a:pt x="0" y="4604766"/>
                    <a:pt x="0" y="4455922"/>
                  </a:cubicBezTo>
                  <a:lnTo>
                    <a:pt x="0" y="269240"/>
                  </a:lnTo>
                  <a:lnTo>
                    <a:pt x="25400" y="269240"/>
                  </a:lnTo>
                  <a:lnTo>
                    <a:pt x="0" y="269240"/>
                  </a:lnTo>
                  <a:moveTo>
                    <a:pt x="50800" y="269240"/>
                  </a:moveTo>
                  <a:lnTo>
                    <a:pt x="50800" y="4455922"/>
                  </a:lnTo>
                  <a:lnTo>
                    <a:pt x="25400" y="4455922"/>
                  </a:lnTo>
                  <a:lnTo>
                    <a:pt x="50800" y="4455922"/>
                  </a:lnTo>
                  <a:cubicBezTo>
                    <a:pt x="50800" y="4576445"/>
                    <a:pt x="149098" y="4674362"/>
                    <a:pt x="270764" y="4674362"/>
                  </a:cubicBezTo>
                  <a:lnTo>
                    <a:pt x="10468356" y="4674362"/>
                  </a:lnTo>
                  <a:cubicBezTo>
                    <a:pt x="10590023" y="4674362"/>
                    <a:pt x="10688320" y="4576445"/>
                    <a:pt x="10688320" y="4455922"/>
                  </a:cubicBezTo>
                  <a:lnTo>
                    <a:pt x="10688320" y="269240"/>
                  </a:lnTo>
                  <a:cubicBezTo>
                    <a:pt x="10688320" y="148717"/>
                    <a:pt x="10590023" y="50800"/>
                    <a:pt x="10468356" y="50800"/>
                  </a:cubicBezTo>
                  <a:lnTo>
                    <a:pt x="270764" y="50800"/>
                  </a:lnTo>
                  <a:lnTo>
                    <a:pt x="270764" y="25400"/>
                  </a:lnTo>
                  <a:lnTo>
                    <a:pt x="270764" y="50800"/>
                  </a:lnTo>
                  <a:cubicBezTo>
                    <a:pt x="149098" y="50800"/>
                    <a:pt x="50800" y="148717"/>
                    <a:pt x="50800" y="269240"/>
                  </a:cubicBezTo>
                  <a:close/>
                </a:path>
              </a:pathLst>
            </a:custGeom>
            <a:solidFill>
              <a:srgbClr val="B8C3DF"/>
            </a:solidFill>
            <a:ln w="12700">
              <a:solidFill>
                <a:srgbClr val="000000"/>
              </a:solidFill>
            </a:ln>
          </p:spPr>
        </p:sp>
      </p:grpSp>
      <p:grpSp>
        <p:nvGrpSpPr>
          <p:cNvPr id="17" name="Group 17"/>
          <p:cNvGrpSpPr/>
          <p:nvPr/>
        </p:nvGrpSpPr>
        <p:grpSpPr>
          <a:xfrm>
            <a:off x="9246840" y="2220366"/>
            <a:ext cx="152400" cy="3505795"/>
            <a:chOff x="0" y="0"/>
            <a:chExt cx="203200" cy="4674393"/>
          </a:xfrm>
        </p:grpSpPr>
        <p:sp>
          <p:nvSpPr>
            <p:cNvPr id="18" name="Freeform 18"/>
            <p:cNvSpPr/>
            <p:nvPr/>
          </p:nvSpPr>
          <p:spPr>
            <a:xfrm>
              <a:off x="0" y="0"/>
              <a:ext cx="203200" cy="4674362"/>
            </a:xfrm>
            <a:custGeom>
              <a:avLst/>
              <a:gdLst/>
              <a:ahLst/>
              <a:cxnLst/>
              <a:rect l="l" t="t" r="r" b="b"/>
              <a:pathLst>
                <a:path w="203200" h="4674362">
                  <a:moveTo>
                    <a:pt x="0" y="101600"/>
                  </a:moveTo>
                  <a:cubicBezTo>
                    <a:pt x="0" y="45466"/>
                    <a:pt x="45466" y="0"/>
                    <a:pt x="101600" y="0"/>
                  </a:cubicBezTo>
                  <a:cubicBezTo>
                    <a:pt x="157734" y="0"/>
                    <a:pt x="203200" y="45466"/>
                    <a:pt x="203200" y="101600"/>
                  </a:cubicBezTo>
                  <a:lnTo>
                    <a:pt x="203200" y="4572762"/>
                  </a:lnTo>
                  <a:cubicBezTo>
                    <a:pt x="203200" y="4628896"/>
                    <a:pt x="157734" y="4674362"/>
                    <a:pt x="101600" y="4674362"/>
                  </a:cubicBezTo>
                  <a:cubicBezTo>
                    <a:pt x="45466" y="4674362"/>
                    <a:pt x="0" y="4628896"/>
                    <a:pt x="0" y="4572762"/>
                  </a:cubicBezTo>
                  <a:close/>
                </a:path>
              </a:pathLst>
            </a:custGeom>
            <a:solidFill>
              <a:srgbClr val="1B54DA"/>
            </a:solidFill>
            <a:ln w="12700">
              <a:solidFill>
                <a:srgbClr val="000000"/>
              </a:solidFill>
            </a:ln>
          </p:spPr>
        </p:sp>
      </p:grpSp>
      <p:sp>
        <p:nvSpPr>
          <p:cNvPr id="19" name="TextBox 19"/>
          <p:cNvSpPr txBox="1"/>
          <p:nvPr/>
        </p:nvSpPr>
        <p:spPr>
          <a:xfrm>
            <a:off x="9719221" y="2521298"/>
            <a:ext cx="4448026" cy="459581"/>
          </a:xfrm>
          <a:prstGeom prst="rect">
            <a:avLst/>
          </a:prstGeom>
        </p:spPr>
        <p:txBody>
          <a:bodyPr lIns="0" tIns="0" rIns="0" bIns="0" rtlCol="0" anchor="t">
            <a:spAutoFit/>
          </a:bodyPr>
          <a:lstStyle/>
          <a:p>
            <a:pPr algn="l">
              <a:lnSpc>
                <a:spcPts val="3437"/>
              </a:lnSpc>
            </a:pPr>
            <a:r>
              <a:rPr lang="en-US" sz="2750">
                <a:solidFill>
                  <a:srgbClr val="404155"/>
                </a:solidFill>
                <a:latin typeface="Alexandria"/>
                <a:ea typeface="Alexandria"/>
                <a:cs typeface="Alexandria"/>
                <a:sym typeface="Alexandria"/>
              </a:rPr>
              <a:t>Why Are They Important?</a:t>
            </a:r>
          </a:p>
        </p:txBody>
      </p:sp>
      <p:sp>
        <p:nvSpPr>
          <p:cNvPr id="20" name="TextBox 20"/>
          <p:cNvSpPr txBox="1"/>
          <p:nvPr/>
        </p:nvSpPr>
        <p:spPr>
          <a:xfrm>
            <a:off x="9719221" y="3045173"/>
            <a:ext cx="7261920" cy="1909762"/>
          </a:xfrm>
          <a:prstGeom prst="rect">
            <a:avLst/>
          </a:prstGeom>
        </p:spPr>
        <p:txBody>
          <a:bodyPr lIns="0" tIns="0" rIns="0" bIns="0" rtlCol="0" anchor="t">
            <a:spAutoFit/>
          </a:bodyPr>
          <a:lstStyle/>
          <a:p>
            <a:pPr algn="l">
              <a:lnSpc>
                <a:spcPts val="3500"/>
              </a:lnSpc>
            </a:pPr>
            <a:r>
              <a:rPr lang="en-US" sz="2187">
                <a:solidFill>
                  <a:srgbClr val="404155"/>
                </a:solidFill>
                <a:latin typeface="Arimo"/>
                <a:ea typeface="Arimo"/>
                <a:cs typeface="Arimo"/>
                <a:sym typeface="Arimo"/>
              </a:rPr>
              <a:t>In engineering and science, these methods are crucial for simulating physical systems, optimising designs, and analysing data. They bridge the gap between theoretical models and real-world applications.</a:t>
            </a:r>
          </a:p>
        </p:txBody>
      </p:sp>
      <p:grpSp>
        <p:nvGrpSpPr>
          <p:cNvPr id="21" name="Group 21"/>
          <p:cNvGrpSpPr/>
          <p:nvPr/>
        </p:nvGrpSpPr>
        <p:grpSpPr>
          <a:xfrm>
            <a:off x="967829" y="5988992"/>
            <a:ext cx="8054280" cy="3543895"/>
            <a:chOff x="0" y="0"/>
            <a:chExt cx="10739040" cy="4725193"/>
          </a:xfrm>
        </p:grpSpPr>
        <p:sp>
          <p:nvSpPr>
            <p:cNvPr id="22" name="Freeform 22"/>
            <p:cNvSpPr/>
            <p:nvPr/>
          </p:nvSpPr>
          <p:spPr>
            <a:xfrm>
              <a:off x="25400" y="25400"/>
              <a:ext cx="10688320" cy="4674362"/>
            </a:xfrm>
            <a:custGeom>
              <a:avLst/>
              <a:gdLst/>
              <a:ahLst/>
              <a:cxnLst/>
              <a:rect l="l" t="t" r="r" b="b"/>
              <a:pathLst>
                <a:path w="10688320" h="4674362">
                  <a:moveTo>
                    <a:pt x="0" y="243840"/>
                  </a:moveTo>
                  <a:cubicBezTo>
                    <a:pt x="0" y="109220"/>
                    <a:pt x="109855" y="0"/>
                    <a:pt x="245364" y="0"/>
                  </a:cubicBezTo>
                  <a:lnTo>
                    <a:pt x="10442956" y="0"/>
                  </a:lnTo>
                  <a:cubicBezTo>
                    <a:pt x="10578465" y="0"/>
                    <a:pt x="10688320" y="109220"/>
                    <a:pt x="10688320" y="243840"/>
                  </a:cubicBezTo>
                  <a:lnTo>
                    <a:pt x="10688320" y="4430522"/>
                  </a:lnTo>
                  <a:cubicBezTo>
                    <a:pt x="10688320" y="4565142"/>
                    <a:pt x="10578465" y="4674362"/>
                    <a:pt x="10442956" y="4674362"/>
                  </a:cubicBezTo>
                  <a:lnTo>
                    <a:pt x="245364" y="4674362"/>
                  </a:lnTo>
                  <a:cubicBezTo>
                    <a:pt x="109855" y="4674362"/>
                    <a:pt x="0" y="4565142"/>
                    <a:pt x="0" y="4430522"/>
                  </a:cubicBezTo>
                  <a:close/>
                </a:path>
              </a:pathLst>
            </a:custGeom>
            <a:solidFill>
              <a:srgbClr val="F9F9FF"/>
            </a:solidFill>
            <a:ln w="12700">
              <a:solidFill>
                <a:srgbClr val="000000"/>
              </a:solidFill>
            </a:ln>
          </p:spPr>
        </p:sp>
        <p:sp>
          <p:nvSpPr>
            <p:cNvPr id="23" name="Freeform 23"/>
            <p:cNvSpPr/>
            <p:nvPr/>
          </p:nvSpPr>
          <p:spPr>
            <a:xfrm>
              <a:off x="0" y="0"/>
              <a:ext cx="10739120" cy="4725162"/>
            </a:xfrm>
            <a:custGeom>
              <a:avLst/>
              <a:gdLst/>
              <a:ahLst/>
              <a:cxnLst/>
              <a:rect l="l" t="t" r="r" b="b"/>
              <a:pathLst>
                <a:path w="10739120" h="4725162">
                  <a:moveTo>
                    <a:pt x="0" y="269240"/>
                  </a:moveTo>
                  <a:cubicBezTo>
                    <a:pt x="0" y="120396"/>
                    <a:pt x="121412" y="0"/>
                    <a:pt x="270764" y="0"/>
                  </a:cubicBezTo>
                  <a:lnTo>
                    <a:pt x="10468356" y="0"/>
                  </a:lnTo>
                  <a:lnTo>
                    <a:pt x="10468356" y="25400"/>
                  </a:lnTo>
                  <a:lnTo>
                    <a:pt x="10468356" y="0"/>
                  </a:lnTo>
                  <a:cubicBezTo>
                    <a:pt x="10617708" y="0"/>
                    <a:pt x="10739120" y="120396"/>
                    <a:pt x="10739120" y="269240"/>
                  </a:cubicBezTo>
                  <a:lnTo>
                    <a:pt x="10713720" y="269240"/>
                  </a:lnTo>
                  <a:lnTo>
                    <a:pt x="10739120" y="269240"/>
                  </a:lnTo>
                  <a:lnTo>
                    <a:pt x="10739120" y="4455922"/>
                  </a:lnTo>
                  <a:lnTo>
                    <a:pt x="10713720" y="4455922"/>
                  </a:lnTo>
                  <a:lnTo>
                    <a:pt x="10739120" y="4455922"/>
                  </a:lnTo>
                  <a:cubicBezTo>
                    <a:pt x="10739120" y="4604766"/>
                    <a:pt x="10617708" y="4725162"/>
                    <a:pt x="10468356" y="4725162"/>
                  </a:cubicBezTo>
                  <a:lnTo>
                    <a:pt x="10468356" y="4699762"/>
                  </a:lnTo>
                  <a:lnTo>
                    <a:pt x="10468356" y="4725162"/>
                  </a:lnTo>
                  <a:lnTo>
                    <a:pt x="270764" y="4725162"/>
                  </a:lnTo>
                  <a:lnTo>
                    <a:pt x="270764" y="4699762"/>
                  </a:lnTo>
                  <a:lnTo>
                    <a:pt x="270764" y="4725162"/>
                  </a:lnTo>
                  <a:cubicBezTo>
                    <a:pt x="121412" y="4725162"/>
                    <a:pt x="0" y="4604766"/>
                    <a:pt x="0" y="4455922"/>
                  </a:cubicBezTo>
                  <a:lnTo>
                    <a:pt x="0" y="269240"/>
                  </a:lnTo>
                  <a:lnTo>
                    <a:pt x="25400" y="269240"/>
                  </a:lnTo>
                  <a:lnTo>
                    <a:pt x="0" y="269240"/>
                  </a:lnTo>
                  <a:moveTo>
                    <a:pt x="50800" y="269240"/>
                  </a:moveTo>
                  <a:lnTo>
                    <a:pt x="50800" y="4455922"/>
                  </a:lnTo>
                  <a:lnTo>
                    <a:pt x="25400" y="4455922"/>
                  </a:lnTo>
                  <a:lnTo>
                    <a:pt x="50800" y="4455922"/>
                  </a:lnTo>
                  <a:cubicBezTo>
                    <a:pt x="50800" y="4576445"/>
                    <a:pt x="149098" y="4674362"/>
                    <a:pt x="270764" y="4674362"/>
                  </a:cubicBezTo>
                  <a:lnTo>
                    <a:pt x="10468356" y="4674362"/>
                  </a:lnTo>
                  <a:cubicBezTo>
                    <a:pt x="10590023" y="4674362"/>
                    <a:pt x="10688320" y="4576445"/>
                    <a:pt x="10688320" y="4455922"/>
                  </a:cubicBezTo>
                  <a:lnTo>
                    <a:pt x="10688320" y="269240"/>
                  </a:lnTo>
                  <a:cubicBezTo>
                    <a:pt x="10688320" y="148717"/>
                    <a:pt x="10590023" y="50800"/>
                    <a:pt x="10468356" y="50800"/>
                  </a:cubicBezTo>
                  <a:lnTo>
                    <a:pt x="270764" y="50800"/>
                  </a:lnTo>
                  <a:lnTo>
                    <a:pt x="270764" y="25400"/>
                  </a:lnTo>
                  <a:lnTo>
                    <a:pt x="270764" y="50800"/>
                  </a:lnTo>
                  <a:cubicBezTo>
                    <a:pt x="149098" y="50800"/>
                    <a:pt x="50800" y="148717"/>
                    <a:pt x="50800" y="269240"/>
                  </a:cubicBezTo>
                  <a:close/>
                </a:path>
              </a:pathLst>
            </a:custGeom>
            <a:solidFill>
              <a:srgbClr val="B8C3DF"/>
            </a:solidFill>
            <a:ln w="12700">
              <a:solidFill>
                <a:srgbClr val="000000"/>
              </a:solidFill>
            </a:ln>
          </p:spPr>
        </p:sp>
      </p:grpSp>
      <p:grpSp>
        <p:nvGrpSpPr>
          <p:cNvPr id="24" name="Group 24"/>
          <p:cNvGrpSpPr/>
          <p:nvPr/>
        </p:nvGrpSpPr>
        <p:grpSpPr>
          <a:xfrm>
            <a:off x="948779" y="6008042"/>
            <a:ext cx="152400" cy="3505795"/>
            <a:chOff x="0" y="0"/>
            <a:chExt cx="203200" cy="4674393"/>
          </a:xfrm>
        </p:grpSpPr>
        <p:sp>
          <p:nvSpPr>
            <p:cNvPr id="25" name="Freeform 25"/>
            <p:cNvSpPr/>
            <p:nvPr/>
          </p:nvSpPr>
          <p:spPr>
            <a:xfrm>
              <a:off x="0" y="0"/>
              <a:ext cx="203200" cy="4674362"/>
            </a:xfrm>
            <a:custGeom>
              <a:avLst/>
              <a:gdLst/>
              <a:ahLst/>
              <a:cxnLst/>
              <a:rect l="l" t="t" r="r" b="b"/>
              <a:pathLst>
                <a:path w="203200" h="4674362">
                  <a:moveTo>
                    <a:pt x="0" y="101600"/>
                  </a:moveTo>
                  <a:cubicBezTo>
                    <a:pt x="0" y="45466"/>
                    <a:pt x="45466" y="0"/>
                    <a:pt x="101600" y="0"/>
                  </a:cubicBezTo>
                  <a:cubicBezTo>
                    <a:pt x="157734" y="0"/>
                    <a:pt x="203200" y="45466"/>
                    <a:pt x="203200" y="101600"/>
                  </a:cubicBezTo>
                  <a:lnTo>
                    <a:pt x="203200" y="4572762"/>
                  </a:lnTo>
                  <a:cubicBezTo>
                    <a:pt x="203200" y="4628896"/>
                    <a:pt x="157734" y="4674362"/>
                    <a:pt x="101600" y="4674362"/>
                  </a:cubicBezTo>
                  <a:cubicBezTo>
                    <a:pt x="45466" y="4674362"/>
                    <a:pt x="0" y="4628896"/>
                    <a:pt x="0" y="4572762"/>
                  </a:cubicBezTo>
                  <a:close/>
                </a:path>
              </a:pathLst>
            </a:custGeom>
            <a:solidFill>
              <a:srgbClr val="1B54DA"/>
            </a:solidFill>
            <a:ln w="12700">
              <a:solidFill>
                <a:srgbClr val="000000"/>
              </a:solidFill>
            </a:ln>
          </p:spPr>
        </p:sp>
      </p:grpSp>
      <p:sp>
        <p:nvSpPr>
          <p:cNvPr id="26" name="TextBox 26"/>
          <p:cNvSpPr txBox="1"/>
          <p:nvPr/>
        </p:nvSpPr>
        <p:spPr>
          <a:xfrm>
            <a:off x="1421160" y="6308972"/>
            <a:ext cx="3524547" cy="459581"/>
          </a:xfrm>
          <a:prstGeom prst="rect">
            <a:avLst/>
          </a:prstGeom>
        </p:spPr>
        <p:txBody>
          <a:bodyPr lIns="0" tIns="0" rIns="0" bIns="0" rtlCol="0" anchor="t">
            <a:spAutoFit/>
          </a:bodyPr>
          <a:lstStyle/>
          <a:p>
            <a:pPr algn="l">
              <a:lnSpc>
                <a:spcPts val="3437"/>
              </a:lnSpc>
            </a:pPr>
            <a:r>
              <a:rPr lang="en-US" sz="2750">
                <a:solidFill>
                  <a:srgbClr val="404155"/>
                </a:solidFill>
                <a:latin typeface="Alexandria"/>
                <a:ea typeface="Alexandria"/>
                <a:cs typeface="Alexandria"/>
                <a:sym typeface="Alexandria"/>
              </a:rPr>
              <a:t>Key Techniques</a:t>
            </a:r>
          </a:p>
        </p:txBody>
      </p:sp>
      <p:sp>
        <p:nvSpPr>
          <p:cNvPr id="27" name="TextBox 27"/>
          <p:cNvSpPr txBox="1"/>
          <p:nvPr/>
        </p:nvSpPr>
        <p:spPr>
          <a:xfrm>
            <a:off x="1421160" y="6832847"/>
            <a:ext cx="7261920" cy="1909763"/>
          </a:xfrm>
          <a:prstGeom prst="rect">
            <a:avLst/>
          </a:prstGeom>
        </p:spPr>
        <p:txBody>
          <a:bodyPr lIns="0" tIns="0" rIns="0" bIns="0" rtlCol="0" anchor="t">
            <a:spAutoFit/>
          </a:bodyPr>
          <a:lstStyle/>
          <a:p>
            <a:pPr algn="l">
              <a:lnSpc>
                <a:spcPts val="3500"/>
              </a:lnSpc>
            </a:pPr>
            <a:r>
              <a:rPr lang="en-US" sz="2187">
                <a:solidFill>
                  <a:srgbClr val="404155"/>
                </a:solidFill>
                <a:latin typeface="Arimo"/>
                <a:ea typeface="Arimo"/>
                <a:cs typeface="Arimo"/>
                <a:sym typeface="Arimo"/>
              </a:rPr>
              <a:t>The field encompasses various techniques, including root-finding, integration, differentiation, and solving differential equations. Each method offers a unique approach to different types of problems.</a:t>
            </a:r>
          </a:p>
        </p:txBody>
      </p:sp>
      <p:grpSp>
        <p:nvGrpSpPr>
          <p:cNvPr id="28" name="Group 28"/>
          <p:cNvGrpSpPr/>
          <p:nvPr/>
        </p:nvGrpSpPr>
        <p:grpSpPr>
          <a:xfrm>
            <a:off x="9265890" y="5988992"/>
            <a:ext cx="8054280" cy="3543895"/>
            <a:chOff x="0" y="0"/>
            <a:chExt cx="10739040" cy="4725193"/>
          </a:xfrm>
        </p:grpSpPr>
        <p:sp>
          <p:nvSpPr>
            <p:cNvPr id="29" name="Freeform 29"/>
            <p:cNvSpPr/>
            <p:nvPr/>
          </p:nvSpPr>
          <p:spPr>
            <a:xfrm>
              <a:off x="25400" y="25400"/>
              <a:ext cx="10688320" cy="4674362"/>
            </a:xfrm>
            <a:custGeom>
              <a:avLst/>
              <a:gdLst/>
              <a:ahLst/>
              <a:cxnLst/>
              <a:rect l="l" t="t" r="r" b="b"/>
              <a:pathLst>
                <a:path w="10688320" h="4674362">
                  <a:moveTo>
                    <a:pt x="0" y="243840"/>
                  </a:moveTo>
                  <a:cubicBezTo>
                    <a:pt x="0" y="109220"/>
                    <a:pt x="109855" y="0"/>
                    <a:pt x="245364" y="0"/>
                  </a:cubicBezTo>
                  <a:lnTo>
                    <a:pt x="10442956" y="0"/>
                  </a:lnTo>
                  <a:cubicBezTo>
                    <a:pt x="10578465" y="0"/>
                    <a:pt x="10688320" y="109220"/>
                    <a:pt x="10688320" y="243840"/>
                  </a:cubicBezTo>
                  <a:lnTo>
                    <a:pt x="10688320" y="4430522"/>
                  </a:lnTo>
                  <a:cubicBezTo>
                    <a:pt x="10688320" y="4565142"/>
                    <a:pt x="10578465" y="4674362"/>
                    <a:pt x="10442956" y="4674362"/>
                  </a:cubicBezTo>
                  <a:lnTo>
                    <a:pt x="245364" y="4674362"/>
                  </a:lnTo>
                  <a:cubicBezTo>
                    <a:pt x="109855" y="4674362"/>
                    <a:pt x="0" y="4565142"/>
                    <a:pt x="0" y="4430522"/>
                  </a:cubicBezTo>
                  <a:close/>
                </a:path>
              </a:pathLst>
            </a:custGeom>
            <a:solidFill>
              <a:srgbClr val="F9F9FF"/>
            </a:solidFill>
            <a:ln w="12700">
              <a:solidFill>
                <a:srgbClr val="000000"/>
              </a:solidFill>
            </a:ln>
          </p:spPr>
        </p:sp>
        <p:sp>
          <p:nvSpPr>
            <p:cNvPr id="30" name="Freeform 30"/>
            <p:cNvSpPr/>
            <p:nvPr/>
          </p:nvSpPr>
          <p:spPr>
            <a:xfrm>
              <a:off x="0" y="0"/>
              <a:ext cx="10739120" cy="4725162"/>
            </a:xfrm>
            <a:custGeom>
              <a:avLst/>
              <a:gdLst/>
              <a:ahLst/>
              <a:cxnLst/>
              <a:rect l="l" t="t" r="r" b="b"/>
              <a:pathLst>
                <a:path w="10739120" h="4725162">
                  <a:moveTo>
                    <a:pt x="0" y="269240"/>
                  </a:moveTo>
                  <a:cubicBezTo>
                    <a:pt x="0" y="120396"/>
                    <a:pt x="121412" y="0"/>
                    <a:pt x="270764" y="0"/>
                  </a:cubicBezTo>
                  <a:lnTo>
                    <a:pt x="10468356" y="0"/>
                  </a:lnTo>
                  <a:lnTo>
                    <a:pt x="10468356" y="25400"/>
                  </a:lnTo>
                  <a:lnTo>
                    <a:pt x="10468356" y="0"/>
                  </a:lnTo>
                  <a:cubicBezTo>
                    <a:pt x="10617708" y="0"/>
                    <a:pt x="10739120" y="120396"/>
                    <a:pt x="10739120" y="269240"/>
                  </a:cubicBezTo>
                  <a:lnTo>
                    <a:pt x="10713720" y="269240"/>
                  </a:lnTo>
                  <a:lnTo>
                    <a:pt x="10739120" y="269240"/>
                  </a:lnTo>
                  <a:lnTo>
                    <a:pt x="10739120" y="4455922"/>
                  </a:lnTo>
                  <a:lnTo>
                    <a:pt x="10713720" y="4455922"/>
                  </a:lnTo>
                  <a:lnTo>
                    <a:pt x="10739120" y="4455922"/>
                  </a:lnTo>
                  <a:cubicBezTo>
                    <a:pt x="10739120" y="4604766"/>
                    <a:pt x="10617708" y="4725162"/>
                    <a:pt x="10468356" y="4725162"/>
                  </a:cubicBezTo>
                  <a:lnTo>
                    <a:pt x="10468356" y="4699762"/>
                  </a:lnTo>
                  <a:lnTo>
                    <a:pt x="10468356" y="4725162"/>
                  </a:lnTo>
                  <a:lnTo>
                    <a:pt x="270764" y="4725162"/>
                  </a:lnTo>
                  <a:lnTo>
                    <a:pt x="270764" y="4699762"/>
                  </a:lnTo>
                  <a:lnTo>
                    <a:pt x="270764" y="4725162"/>
                  </a:lnTo>
                  <a:cubicBezTo>
                    <a:pt x="121412" y="4725162"/>
                    <a:pt x="0" y="4604766"/>
                    <a:pt x="0" y="4455922"/>
                  </a:cubicBezTo>
                  <a:lnTo>
                    <a:pt x="0" y="269240"/>
                  </a:lnTo>
                  <a:lnTo>
                    <a:pt x="25400" y="269240"/>
                  </a:lnTo>
                  <a:lnTo>
                    <a:pt x="0" y="269240"/>
                  </a:lnTo>
                  <a:moveTo>
                    <a:pt x="50800" y="269240"/>
                  </a:moveTo>
                  <a:lnTo>
                    <a:pt x="50800" y="4455922"/>
                  </a:lnTo>
                  <a:lnTo>
                    <a:pt x="25400" y="4455922"/>
                  </a:lnTo>
                  <a:lnTo>
                    <a:pt x="50800" y="4455922"/>
                  </a:lnTo>
                  <a:cubicBezTo>
                    <a:pt x="50800" y="4576445"/>
                    <a:pt x="149098" y="4674362"/>
                    <a:pt x="270764" y="4674362"/>
                  </a:cubicBezTo>
                  <a:lnTo>
                    <a:pt x="10468356" y="4674362"/>
                  </a:lnTo>
                  <a:cubicBezTo>
                    <a:pt x="10590023" y="4674362"/>
                    <a:pt x="10688320" y="4576445"/>
                    <a:pt x="10688320" y="4455922"/>
                  </a:cubicBezTo>
                  <a:lnTo>
                    <a:pt x="10688320" y="269240"/>
                  </a:lnTo>
                  <a:cubicBezTo>
                    <a:pt x="10688320" y="148717"/>
                    <a:pt x="10590023" y="50800"/>
                    <a:pt x="10468356" y="50800"/>
                  </a:cubicBezTo>
                  <a:lnTo>
                    <a:pt x="270764" y="50800"/>
                  </a:lnTo>
                  <a:lnTo>
                    <a:pt x="270764" y="25400"/>
                  </a:lnTo>
                  <a:lnTo>
                    <a:pt x="270764" y="50800"/>
                  </a:lnTo>
                  <a:cubicBezTo>
                    <a:pt x="149098" y="50800"/>
                    <a:pt x="50800" y="148717"/>
                    <a:pt x="50800" y="269240"/>
                  </a:cubicBezTo>
                  <a:close/>
                </a:path>
              </a:pathLst>
            </a:custGeom>
            <a:solidFill>
              <a:srgbClr val="B8C3DF"/>
            </a:solidFill>
            <a:ln w="12700">
              <a:solidFill>
                <a:srgbClr val="000000"/>
              </a:solidFill>
            </a:ln>
          </p:spPr>
        </p:sp>
      </p:grpSp>
      <p:grpSp>
        <p:nvGrpSpPr>
          <p:cNvPr id="31" name="Group 31"/>
          <p:cNvGrpSpPr/>
          <p:nvPr/>
        </p:nvGrpSpPr>
        <p:grpSpPr>
          <a:xfrm>
            <a:off x="9246840" y="6008042"/>
            <a:ext cx="152400" cy="3505795"/>
            <a:chOff x="0" y="0"/>
            <a:chExt cx="203200" cy="4674393"/>
          </a:xfrm>
        </p:grpSpPr>
        <p:sp>
          <p:nvSpPr>
            <p:cNvPr id="32" name="Freeform 32"/>
            <p:cNvSpPr/>
            <p:nvPr/>
          </p:nvSpPr>
          <p:spPr>
            <a:xfrm>
              <a:off x="0" y="0"/>
              <a:ext cx="203200" cy="4674362"/>
            </a:xfrm>
            <a:custGeom>
              <a:avLst/>
              <a:gdLst/>
              <a:ahLst/>
              <a:cxnLst/>
              <a:rect l="l" t="t" r="r" b="b"/>
              <a:pathLst>
                <a:path w="203200" h="4674362">
                  <a:moveTo>
                    <a:pt x="0" y="101600"/>
                  </a:moveTo>
                  <a:cubicBezTo>
                    <a:pt x="0" y="45466"/>
                    <a:pt x="45466" y="0"/>
                    <a:pt x="101600" y="0"/>
                  </a:cubicBezTo>
                  <a:cubicBezTo>
                    <a:pt x="157734" y="0"/>
                    <a:pt x="203200" y="45466"/>
                    <a:pt x="203200" y="101600"/>
                  </a:cubicBezTo>
                  <a:lnTo>
                    <a:pt x="203200" y="4572762"/>
                  </a:lnTo>
                  <a:cubicBezTo>
                    <a:pt x="203200" y="4628896"/>
                    <a:pt x="157734" y="4674362"/>
                    <a:pt x="101600" y="4674362"/>
                  </a:cubicBezTo>
                  <a:cubicBezTo>
                    <a:pt x="45466" y="4674362"/>
                    <a:pt x="0" y="4628896"/>
                    <a:pt x="0" y="4572762"/>
                  </a:cubicBezTo>
                  <a:close/>
                </a:path>
              </a:pathLst>
            </a:custGeom>
            <a:solidFill>
              <a:srgbClr val="1B54DA"/>
            </a:solidFill>
            <a:ln w="12700">
              <a:solidFill>
                <a:srgbClr val="000000"/>
              </a:solidFill>
            </a:ln>
          </p:spPr>
        </p:sp>
      </p:grpSp>
      <p:sp>
        <p:nvSpPr>
          <p:cNvPr id="33" name="TextBox 33"/>
          <p:cNvSpPr txBox="1"/>
          <p:nvPr/>
        </p:nvSpPr>
        <p:spPr>
          <a:xfrm>
            <a:off x="9719221" y="6308972"/>
            <a:ext cx="4596110" cy="459581"/>
          </a:xfrm>
          <a:prstGeom prst="rect">
            <a:avLst/>
          </a:prstGeom>
        </p:spPr>
        <p:txBody>
          <a:bodyPr lIns="0" tIns="0" rIns="0" bIns="0" rtlCol="0" anchor="t">
            <a:spAutoFit/>
          </a:bodyPr>
          <a:lstStyle/>
          <a:p>
            <a:pPr algn="l">
              <a:lnSpc>
                <a:spcPts val="3437"/>
              </a:lnSpc>
            </a:pPr>
            <a:r>
              <a:rPr lang="en-US" sz="2750">
                <a:solidFill>
                  <a:srgbClr val="404155"/>
                </a:solidFill>
                <a:latin typeface="Alexandria"/>
                <a:ea typeface="Alexandria"/>
                <a:cs typeface="Alexandria"/>
                <a:sym typeface="Alexandria"/>
              </a:rPr>
              <a:t>Curve Fitting &amp; Regression</a:t>
            </a:r>
          </a:p>
        </p:txBody>
      </p:sp>
      <p:sp>
        <p:nvSpPr>
          <p:cNvPr id="34" name="TextBox 34"/>
          <p:cNvSpPr txBox="1"/>
          <p:nvPr/>
        </p:nvSpPr>
        <p:spPr>
          <a:xfrm>
            <a:off x="9719221" y="6832847"/>
            <a:ext cx="7261920" cy="2361010"/>
          </a:xfrm>
          <a:prstGeom prst="rect">
            <a:avLst/>
          </a:prstGeom>
        </p:spPr>
        <p:txBody>
          <a:bodyPr lIns="0" tIns="0" rIns="0" bIns="0" rtlCol="0" anchor="t">
            <a:spAutoFit/>
          </a:bodyPr>
          <a:lstStyle/>
          <a:p>
            <a:pPr algn="l">
              <a:lnSpc>
                <a:spcPts val="3500"/>
              </a:lnSpc>
            </a:pPr>
            <a:r>
              <a:rPr lang="en-US" sz="2187">
                <a:solidFill>
                  <a:srgbClr val="404155"/>
                </a:solidFill>
                <a:latin typeface="Arimo"/>
                <a:ea typeface="Arimo"/>
                <a:cs typeface="Arimo"/>
                <a:sym typeface="Arimo"/>
              </a:rPr>
              <a:t>These methods are fundamental for modelling relationships between variables from observed data, allowing us to predict future outcomes or understand underlying trends. They form the basis of predictive analytics.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33338" y="-107154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663476" y="502146"/>
            <a:ext cx="4739134" cy="611386"/>
          </a:xfrm>
          <a:prstGeom prst="rect">
            <a:avLst/>
          </a:prstGeom>
        </p:spPr>
        <p:txBody>
          <a:bodyPr lIns="0" tIns="0" rIns="0" bIns="0" rtlCol="0" anchor="t">
            <a:spAutoFit/>
          </a:bodyPr>
          <a:lstStyle/>
          <a:p>
            <a:pPr algn="l">
              <a:lnSpc>
                <a:spcPts val="4625"/>
              </a:lnSpc>
            </a:pPr>
            <a:r>
              <a:rPr lang="en-US" sz="3687">
                <a:solidFill>
                  <a:srgbClr val="1B1B27"/>
                </a:solidFill>
                <a:latin typeface="Alexandria"/>
                <a:ea typeface="Alexandria"/>
                <a:cs typeface="Alexandria"/>
                <a:sym typeface="Alexandria"/>
              </a:rPr>
              <a:t>What is Regression?</a:t>
            </a:r>
          </a:p>
        </p:txBody>
      </p:sp>
      <p:sp>
        <p:nvSpPr>
          <p:cNvPr id="7" name="TextBox 7"/>
          <p:cNvSpPr txBox="1"/>
          <p:nvPr/>
        </p:nvSpPr>
        <p:spPr>
          <a:xfrm>
            <a:off x="663476" y="1577727"/>
            <a:ext cx="3869977" cy="483543"/>
          </a:xfrm>
          <a:prstGeom prst="rect">
            <a:avLst/>
          </a:prstGeom>
        </p:spPr>
        <p:txBody>
          <a:bodyPr lIns="0" tIns="0" rIns="0" bIns="0" rtlCol="0" anchor="t">
            <a:spAutoFit/>
          </a:bodyPr>
          <a:lstStyle/>
          <a:p>
            <a:pPr algn="l">
              <a:lnSpc>
                <a:spcPts val="3687"/>
              </a:lnSpc>
            </a:pPr>
            <a:r>
              <a:rPr lang="en-US" sz="2937">
                <a:solidFill>
                  <a:srgbClr val="1B1B27"/>
                </a:solidFill>
                <a:latin typeface="Alexandria"/>
                <a:ea typeface="Alexandria"/>
                <a:cs typeface="Alexandria"/>
                <a:sym typeface="Alexandria"/>
              </a:rPr>
              <a:t>Definition &amp; Purpose</a:t>
            </a:r>
          </a:p>
        </p:txBody>
      </p:sp>
      <p:sp>
        <p:nvSpPr>
          <p:cNvPr id="8" name="TextBox 8"/>
          <p:cNvSpPr txBox="1"/>
          <p:nvPr/>
        </p:nvSpPr>
        <p:spPr>
          <a:xfrm>
            <a:off x="663476" y="2184053"/>
            <a:ext cx="10233124" cy="1853841"/>
          </a:xfrm>
          <a:prstGeom prst="rect">
            <a:avLst/>
          </a:prstGeom>
        </p:spPr>
        <p:txBody>
          <a:bodyPr wrap="square" lIns="0" tIns="0" rIns="0" bIns="0" rtlCol="0" anchor="t">
            <a:spAutoFit/>
          </a:bodyPr>
          <a:lstStyle/>
          <a:p>
            <a:pPr algn="l">
              <a:lnSpc>
                <a:spcPts val="2374"/>
              </a:lnSpc>
            </a:pPr>
            <a:r>
              <a:rPr lang="en-US" sz="2800" dirty="0">
                <a:solidFill>
                  <a:srgbClr val="404155"/>
                </a:solidFill>
                <a:latin typeface="Times New Roman" panose="02020603050405020304" pitchFamily="18" charset="0"/>
                <a:ea typeface="Arimo"/>
                <a:cs typeface="Times New Roman" panose="02020603050405020304" pitchFamily="18" charset="0"/>
                <a:sym typeface="Arimo"/>
              </a:rPr>
              <a:t>Regression analysis is a statistical method used to estimate the relationships between a dependent variable and one or more independent variables. Its primary goal is to understand how the typical value of the dependent variable changes when any one of the independent variables is varied, while the other independent variables are held fixed.</a:t>
            </a:r>
          </a:p>
        </p:txBody>
      </p:sp>
      <p:sp>
        <p:nvSpPr>
          <p:cNvPr id="9" name="TextBox 9"/>
          <p:cNvSpPr txBox="1"/>
          <p:nvPr/>
        </p:nvSpPr>
        <p:spPr>
          <a:xfrm>
            <a:off x="550962" y="5091076"/>
            <a:ext cx="9991725" cy="314958"/>
          </a:xfrm>
          <a:prstGeom prst="rect">
            <a:avLst/>
          </a:prstGeom>
        </p:spPr>
        <p:txBody>
          <a:bodyPr lIns="0" tIns="0" rIns="0" bIns="0" rtlCol="0" anchor="t">
            <a:spAutoFit/>
          </a:bodyPr>
          <a:lstStyle/>
          <a:p>
            <a:pPr marL="216793" lvl="1" indent="-108396" algn="l">
              <a:lnSpc>
                <a:spcPts val="2374"/>
              </a:lnSpc>
              <a:buFont typeface="Arial"/>
              <a:buChar char="•"/>
            </a:pPr>
            <a:r>
              <a:rPr lang="en-US" sz="2800" b="1" dirty="0">
                <a:solidFill>
                  <a:srgbClr val="404155"/>
                </a:solidFill>
                <a:latin typeface="Times New Roman" panose="02020603050405020304" pitchFamily="18" charset="0"/>
                <a:ea typeface="Arimo Bold"/>
                <a:cs typeface="Times New Roman" panose="02020603050405020304" pitchFamily="18" charset="0"/>
                <a:sym typeface="Arimo Bold"/>
              </a:rPr>
              <a:t>Prediction:</a:t>
            </a:r>
            <a:r>
              <a:rPr lang="en-US" sz="2800" dirty="0">
                <a:solidFill>
                  <a:srgbClr val="404155"/>
                </a:solidFill>
                <a:latin typeface="Times New Roman" panose="02020603050405020304" pitchFamily="18" charset="0"/>
                <a:ea typeface="Arimo"/>
                <a:cs typeface="Times New Roman" panose="02020603050405020304" pitchFamily="18" charset="0"/>
                <a:sym typeface="Arimo"/>
              </a:rPr>
              <a:t> Forecasting future values based on past data.</a:t>
            </a:r>
          </a:p>
        </p:txBody>
      </p:sp>
      <p:sp>
        <p:nvSpPr>
          <p:cNvPr id="10" name="TextBox 10"/>
          <p:cNvSpPr txBox="1"/>
          <p:nvPr/>
        </p:nvSpPr>
        <p:spPr>
          <a:xfrm>
            <a:off x="514684" y="5749108"/>
            <a:ext cx="9991725" cy="314958"/>
          </a:xfrm>
          <a:prstGeom prst="rect">
            <a:avLst/>
          </a:prstGeom>
        </p:spPr>
        <p:txBody>
          <a:bodyPr lIns="0" tIns="0" rIns="0" bIns="0" rtlCol="0" anchor="t">
            <a:spAutoFit/>
          </a:bodyPr>
          <a:lstStyle/>
          <a:p>
            <a:pPr marL="216793" lvl="1" indent="-108396" algn="l">
              <a:lnSpc>
                <a:spcPts val="2374"/>
              </a:lnSpc>
              <a:buFont typeface="Arial"/>
              <a:buChar char="•"/>
            </a:pPr>
            <a:r>
              <a:rPr lang="en-US" sz="2800" b="1" dirty="0">
                <a:solidFill>
                  <a:srgbClr val="404155"/>
                </a:solidFill>
                <a:latin typeface="Times New Roman" panose="02020603050405020304" pitchFamily="18" charset="0"/>
                <a:ea typeface="Arimo Bold"/>
                <a:cs typeface="Times New Roman" panose="02020603050405020304" pitchFamily="18" charset="0"/>
                <a:sym typeface="Arimo Bold"/>
              </a:rPr>
              <a:t>Estimation:</a:t>
            </a:r>
            <a:r>
              <a:rPr lang="en-US" sz="2800" dirty="0">
                <a:solidFill>
                  <a:srgbClr val="404155"/>
                </a:solidFill>
                <a:latin typeface="Times New Roman" panose="02020603050405020304" pitchFamily="18" charset="0"/>
                <a:ea typeface="Arimo"/>
                <a:cs typeface="Times New Roman" panose="02020603050405020304" pitchFamily="18" charset="0"/>
                <a:sym typeface="Arimo"/>
              </a:rPr>
              <a:t> Quantifying relationships between variables.</a:t>
            </a:r>
          </a:p>
        </p:txBody>
      </p:sp>
      <p:sp>
        <p:nvSpPr>
          <p:cNvPr id="11" name="TextBox 11"/>
          <p:cNvSpPr txBox="1"/>
          <p:nvPr/>
        </p:nvSpPr>
        <p:spPr>
          <a:xfrm>
            <a:off x="550961" y="4538447"/>
            <a:ext cx="9991725" cy="314958"/>
          </a:xfrm>
          <a:prstGeom prst="rect">
            <a:avLst/>
          </a:prstGeom>
        </p:spPr>
        <p:txBody>
          <a:bodyPr lIns="0" tIns="0" rIns="0" bIns="0" rtlCol="0" anchor="t">
            <a:spAutoFit/>
          </a:bodyPr>
          <a:lstStyle/>
          <a:p>
            <a:pPr marL="216793" lvl="1" indent="-108396" algn="l">
              <a:lnSpc>
                <a:spcPts val="2374"/>
              </a:lnSpc>
              <a:buFont typeface="Arial"/>
              <a:buChar char="•"/>
            </a:pPr>
            <a:r>
              <a:rPr lang="en-US" sz="2800" b="1" dirty="0">
                <a:solidFill>
                  <a:srgbClr val="404155"/>
                </a:solidFill>
                <a:latin typeface="Times New Roman" panose="02020603050405020304" pitchFamily="18" charset="0"/>
                <a:ea typeface="Arimo Bold"/>
                <a:cs typeface="Times New Roman" panose="02020603050405020304" pitchFamily="18" charset="0"/>
                <a:sym typeface="Arimo Bold"/>
              </a:rPr>
              <a:t>Curve Fitting:</a:t>
            </a:r>
            <a:r>
              <a:rPr lang="en-US" sz="2800" dirty="0">
                <a:solidFill>
                  <a:srgbClr val="404155"/>
                </a:solidFill>
                <a:latin typeface="Times New Roman" panose="02020603050405020304" pitchFamily="18" charset="0"/>
                <a:ea typeface="Arimo"/>
                <a:cs typeface="Times New Roman" panose="02020603050405020304" pitchFamily="18" charset="0"/>
                <a:sym typeface="Arimo"/>
              </a:rPr>
              <a:t> Modelling the underlying pattern in data.</a:t>
            </a:r>
          </a:p>
        </p:txBody>
      </p:sp>
      <p:grpSp>
        <p:nvGrpSpPr>
          <p:cNvPr id="12" name="Group 12"/>
          <p:cNvGrpSpPr>
            <a:grpSpLocks noChangeAspect="1"/>
          </p:cNvGrpSpPr>
          <p:nvPr/>
        </p:nvGrpSpPr>
        <p:grpSpPr>
          <a:xfrm>
            <a:off x="11126986" y="1610916"/>
            <a:ext cx="6507064" cy="6507064"/>
            <a:chOff x="0" y="0"/>
            <a:chExt cx="8676085" cy="8676085"/>
          </a:xfrm>
        </p:grpSpPr>
        <p:sp>
          <p:nvSpPr>
            <p:cNvPr id="13" name="Freeform 13" descr="preencoded.png"/>
            <p:cNvSpPr/>
            <p:nvPr/>
          </p:nvSpPr>
          <p:spPr>
            <a:xfrm>
              <a:off x="0" y="0"/>
              <a:ext cx="8676132" cy="8676132"/>
            </a:xfrm>
            <a:custGeom>
              <a:avLst/>
              <a:gdLst/>
              <a:ahLst/>
              <a:cxnLst/>
              <a:rect l="l" t="t" r="r" b="b"/>
              <a:pathLst>
                <a:path w="8676132" h="8676132">
                  <a:moveTo>
                    <a:pt x="0" y="0"/>
                  </a:moveTo>
                  <a:lnTo>
                    <a:pt x="8676132" y="0"/>
                  </a:lnTo>
                  <a:lnTo>
                    <a:pt x="8676132" y="8676132"/>
                  </a:lnTo>
                  <a:lnTo>
                    <a:pt x="0" y="8676132"/>
                  </a:lnTo>
                  <a:lnTo>
                    <a:pt x="0" y="0"/>
                  </a:lnTo>
                  <a:close/>
                </a:path>
              </a:pathLst>
            </a:custGeom>
            <a:blipFill>
              <a:blip r:embed="rId3"/>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18766"/>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610492" y="460622"/>
            <a:ext cx="6888956" cy="564059"/>
          </a:xfrm>
          <a:prstGeom prst="rect">
            <a:avLst/>
          </a:prstGeom>
        </p:spPr>
        <p:txBody>
          <a:bodyPr lIns="0" tIns="0" rIns="0" bIns="0" rtlCol="0" anchor="t">
            <a:spAutoFit/>
          </a:bodyPr>
          <a:lstStyle/>
          <a:p>
            <a:pPr algn="l">
              <a:lnSpc>
                <a:spcPts val="4249"/>
              </a:lnSpc>
            </a:pPr>
            <a:r>
              <a:rPr lang="en-US" sz="3374">
                <a:solidFill>
                  <a:srgbClr val="1B1B27"/>
                </a:solidFill>
                <a:latin typeface="Alexandria"/>
                <a:ea typeface="Alexandria"/>
                <a:cs typeface="Alexandria"/>
                <a:sym typeface="Alexandria"/>
              </a:rPr>
              <a:t>What is Polynomial Regression?</a:t>
            </a:r>
          </a:p>
        </p:txBody>
      </p:sp>
      <p:sp>
        <p:nvSpPr>
          <p:cNvPr id="7" name="TextBox 7"/>
          <p:cNvSpPr txBox="1"/>
          <p:nvPr/>
        </p:nvSpPr>
        <p:spPr>
          <a:xfrm>
            <a:off x="610492" y="1451222"/>
            <a:ext cx="3488829" cy="445591"/>
          </a:xfrm>
          <a:prstGeom prst="rect">
            <a:avLst/>
          </a:prstGeom>
        </p:spPr>
        <p:txBody>
          <a:bodyPr lIns="0" tIns="0" rIns="0" bIns="0" rtlCol="0" anchor="t">
            <a:spAutoFit/>
          </a:bodyPr>
          <a:lstStyle/>
          <a:p>
            <a:pPr algn="l">
              <a:lnSpc>
                <a:spcPts val="3374"/>
              </a:lnSpc>
            </a:pPr>
            <a:r>
              <a:rPr lang="en-US" sz="2687">
                <a:solidFill>
                  <a:srgbClr val="1B1B27"/>
                </a:solidFill>
                <a:latin typeface="Alexandria"/>
                <a:ea typeface="Alexandria"/>
                <a:cs typeface="Alexandria"/>
                <a:sym typeface="Alexandria"/>
              </a:rPr>
              <a:t>Concept &amp; Intuition</a:t>
            </a:r>
          </a:p>
        </p:txBody>
      </p:sp>
      <p:sp>
        <p:nvSpPr>
          <p:cNvPr id="8" name="TextBox 8"/>
          <p:cNvSpPr txBox="1"/>
          <p:nvPr/>
        </p:nvSpPr>
        <p:spPr>
          <a:xfrm>
            <a:off x="610492" y="1995041"/>
            <a:ext cx="10070009" cy="828432"/>
          </a:xfrm>
          <a:prstGeom prst="rect">
            <a:avLst/>
          </a:prstGeom>
        </p:spPr>
        <p:txBody>
          <a:bodyPr lIns="0" tIns="0" rIns="0" bIns="0" rtlCol="0" anchor="t">
            <a:spAutoFit/>
          </a:bodyPr>
          <a:lstStyle/>
          <a:p>
            <a:pPr algn="l">
              <a:lnSpc>
                <a:spcPts val="2187"/>
              </a:lnSpc>
            </a:pPr>
            <a:r>
              <a:rPr lang="en-US" dirty="0">
                <a:solidFill>
                  <a:srgbClr val="404155"/>
                </a:solidFill>
                <a:latin typeface="Arimo"/>
                <a:ea typeface="Arimo"/>
                <a:cs typeface="Arimo"/>
                <a:sym typeface="Arimo"/>
              </a:rPr>
              <a:t>Polynomial regression extends linear regression by allowing the model to fit a curved line through the data points. Instead of fitting a straight line, it fits a polynomial function, which can capture more complex relationships between variables.</a:t>
            </a:r>
          </a:p>
        </p:txBody>
      </p:sp>
      <p:sp>
        <p:nvSpPr>
          <p:cNvPr id="9" name="TextBox 9"/>
          <p:cNvSpPr txBox="1"/>
          <p:nvPr/>
        </p:nvSpPr>
        <p:spPr>
          <a:xfrm>
            <a:off x="610492" y="2989064"/>
            <a:ext cx="10070009" cy="1110560"/>
          </a:xfrm>
          <a:prstGeom prst="rect">
            <a:avLst/>
          </a:prstGeom>
        </p:spPr>
        <p:txBody>
          <a:bodyPr lIns="0" tIns="0" rIns="0" bIns="0" rtlCol="0" anchor="t">
            <a:spAutoFit/>
          </a:bodyPr>
          <a:lstStyle/>
          <a:p>
            <a:pPr algn="l">
              <a:lnSpc>
                <a:spcPts val="2187"/>
              </a:lnSpc>
            </a:pPr>
            <a:r>
              <a:rPr lang="en-US" dirty="0">
                <a:solidFill>
                  <a:srgbClr val="404155"/>
                </a:solidFill>
                <a:latin typeface="Arimo"/>
                <a:ea typeface="Arimo"/>
                <a:cs typeface="Arimo"/>
                <a:sym typeface="Arimo"/>
              </a:rPr>
              <a:t>This method is particularly useful when the data clearly exhibits a curvilinear trend, which a simple straight line would fail to represent accurately. It transforms the original features into their polynomial terms (e.g., </a:t>
            </a:r>
            <a:r>
              <a:rPr lang="en-US" i="1" dirty="0">
                <a:solidFill>
                  <a:srgbClr val="404155"/>
                </a:solidFill>
                <a:latin typeface="Arimo Italics"/>
                <a:ea typeface="Arimo Italics"/>
                <a:cs typeface="Arimo Italics"/>
                <a:sym typeface="Arimo Italics"/>
              </a:rPr>
              <a:t>x</a:t>
            </a:r>
            <a:r>
              <a:rPr lang="en-US" dirty="0">
                <a:solidFill>
                  <a:srgbClr val="404155"/>
                </a:solidFill>
                <a:latin typeface="Arimo"/>
                <a:ea typeface="Arimo"/>
                <a:cs typeface="Arimo"/>
                <a:sym typeface="Arimo"/>
              </a:rPr>
              <a:t>, </a:t>
            </a:r>
            <a:r>
              <a:rPr lang="en-US" i="1" dirty="0">
                <a:solidFill>
                  <a:srgbClr val="404155"/>
                </a:solidFill>
                <a:latin typeface="Arimo Italics"/>
                <a:ea typeface="Arimo Italics"/>
                <a:cs typeface="Arimo Italics"/>
                <a:sym typeface="Arimo Italics"/>
              </a:rPr>
              <a:t>x^2</a:t>
            </a:r>
            <a:r>
              <a:rPr lang="en-US" dirty="0">
                <a:solidFill>
                  <a:srgbClr val="404155"/>
                </a:solidFill>
                <a:latin typeface="Arimo"/>
                <a:ea typeface="Arimo"/>
                <a:cs typeface="Arimo"/>
                <a:sym typeface="Arimo"/>
              </a:rPr>
              <a:t>, </a:t>
            </a:r>
            <a:r>
              <a:rPr lang="en-US" i="1" dirty="0">
                <a:solidFill>
                  <a:srgbClr val="404155"/>
                </a:solidFill>
                <a:latin typeface="Arimo Italics"/>
                <a:ea typeface="Arimo Italics"/>
                <a:cs typeface="Arimo Italics"/>
                <a:sym typeface="Arimo Italics"/>
              </a:rPr>
              <a:t>x^3</a:t>
            </a:r>
            <a:r>
              <a:rPr lang="en-US" dirty="0">
                <a:solidFill>
                  <a:srgbClr val="404155"/>
                </a:solidFill>
                <a:latin typeface="Arimo"/>
                <a:ea typeface="Arimo"/>
                <a:cs typeface="Arimo"/>
                <a:sym typeface="Arimo"/>
              </a:rPr>
              <a:t>), effectively turning a non-linear problem into a linear one in terms of coefficients.</a:t>
            </a:r>
          </a:p>
        </p:txBody>
      </p:sp>
      <p:grpSp>
        <p:nvGrpSpPr>
          <p:cNvPr id="10" name="Group 10"/>
          <p:cNvGrpSpPr>
            <a:grpSpLocks noChangeAspect="1"/>
          </p:cNvGrpSpPr>
          <p:nvPr/>
        </p:nvGrpSpPr>
        <p:grpSpPr>
          <a:xfrm>
            <a:off x="11115378" y="1482477"/>
            <a:ext cx="6571506" cy="6571506"/>
            <a:chOff x="0" y="0"/>
            <a:chExt cx="8762008" cy="8762008"/>
          </a:xfrm>
        </p:grpSpPr>
        <p:sp>
          <p:nvSpPr>
            <p:cNvPr id="11" name="Freeform 11" descr="preencoded.png"/>
            <p:cNvSpPr/>
            <p:nvPr/>
          </p:nvSpPr>
          <p:spPr>
            <a:xfrm>
              <a:off x="0" y="0"/>
              <a:ext cx="8761984" cy="8761984"/>
            </a:xfrm>
            <a:custGeom>
              <a:avLst/>
              <a:gdLst/>
              <a:ahLst/>
              <a:cxnLst/>
              <a:rect l="l" t="t" r="r" b="b"/>
              <a:pathLst>
                <a:path w="8761984" h="8761984">
                  <a:moveTo>
                    <a:pt x="0" y="0"/>
                  </a:moveTo>
                  <a:lnTo>
                    <a:pt x="8761984" y="0"/>
                  </a:lnTo>
                  <a:lnTo>
                    <a:pt x="8761984" y="8761984"/>
                  </a:lnTo>
                  <a:lnTo>
                    <a:pt x="0" y="8761984"/>
                  </a:lnTo>
                  <a:lnTo>
                    <a:pt x="0" y="0"/>
                  </a:lnTo>
                  <a:close/>
                </a:path>
              </a:pathLst>
            </a:custGeom>
            <a:blipFill>
              <a:blip r:embed="rId3"/>
              <a:stretch>
                <a:fillRect/>
              </a:stretch>
            </a:blipFill>
          </p:spPr>
        </p:sp>
      </p:grpSp>
      <p:sp>
        <p:nvSpPr>
          <p:cNvPr id="12" name="TextBox 12"/>
          <p:cNvSpPr txBox="1"/>
          <p:nvPr/>
        </p:nvSpPr>
        <p:spPr>
          <a:xfrm>
            <a:off x="476249" y="5162266"/>
            <a:ext cx="10070008" cy="3028265"/>
          </a:xfrm>
          <a:prstGeom prst="rect">
            <a:avLst/>
          </a:prstGeom>
        </p:spPr>
        <p:txBody>
          <a:bodyPr wrap="square" lIns="0" tIns="0" rIns="0" bIns="0" rtlCol="0" anchor="t">
            <a:spAutoFit/>
          </a:bodyPr>
          <a:lstStyle/>
          <a:p>
            <a:pPr algn="l">
              <a:lnSpc>
                <a:spcPts val="3374"/>
              </a:lnSpc>
            </a:pPr>
            <a:r>
              <a:rPr lang="en-US" sz="2687" dirty="0">
                <a:solidFill>
                  <a:srgbClr val="1B1B27"/>
                </a:solidFill>
                <a:latin typeface="Alexandria"/>
                <a:ea typeface="Alexandria"/>
                <a:cs typeface="Alexandria"/>
                <a:sym typeface="Alexandria"/>
              </a:rPr>
              <a:t>Why Use Polynomials?</a:t>
            </a:r>
          </a:p>
          <a:p>
            <a:pPr algn="l">
              <a:lnSpc>
                <a:spcPts val="3374"/>
              </a:lnSpc>
            </a:pPr>
            <a:endParaRPr lang="en-US" sz="2687" dirty="0">
              <a:solidFill>
                <a:srgbClr val="1B1B27"/>
              </a:solidFill>
              <a:latin typeface="Alexandria"/>
              <a:ea typeface="Alexandria"/>
              <a:cs typeface="Alexandria"/>
              <a:sym typeface="Alexandria"/>
            </a:endParaRPr>
          </a:p>
          <a:p>
            <a:pPr marL="457200" indent="-457200">
              <a:lnSpc>
                <a:spcPts val="3374"/>
              </a:lnSpc>
              <a:buFont typeface="Arial" panose="020B0604020202020204" pitchFamily="34" charset="0"/>
              <a:buChar char="•"/>
            </a:pPr>
            <a:r>
              <a:rPr lang="en-US" sz="2800" dirty="0">
                <a:solidFill>
                  <a:srgbClr val="404155"/>
                </a:solidFill>
                <a:latin typeface="Alexandria"/>
                <a:ea typeface="Alexandria"/>
                <a:cs typeface="Alexandria"/>
                <a:sym typeface="Alexandria"/>
              </a:rPr>
              <a:t>Capturing Nonlinear Patterns</a:t>
            </a:r>
          </a:p>
          <a:p>
            <a:pPr marL="457200" indent="-457200">
              <a:lnSpc>
                <a:spcPts val="3374"/>
              </a:lnSpc>
              <a:buFont typeface="Arial" panose="020B0604020202020204" pitchFamily="34" charset="0"/>
              <a:buChar char="•"/>
            </a:pPr>
            <a:r>
              <a:rPr lang="en-US" sz="2800" dirty="0">
                <a:solidFill>
                  <a:srgbClr val="404155"/>
                </a:solidFill>
                <a:latin typeface="Alexandria"/>
                <a:ea typeface="Alexandria"/>
                <a:cs typeface="Alexandria"/>
                <a:sym typeface="Alexandria"/>
              </a:rPr>
              <a:t>Improved Accuracy</a:t>
            </a:r>
          </a:p>
          <a:p>
            <a:pPr marL="457200" indent="-457200">
              <a:lnSpc>
                <a:spcPts val="3374"/>
              </a:lnSpc>
              <a:buFont typeface="Arial" panose="020B0604020202020204" pitchFamily="34" charset="0"/>
              <a:buChar char="•"/>
            </a:pPr>
            <a:r>
              <a:rPr lang="en-US" sz="2800" dirty="0">
                <a:solidFill>
                  <a:srgbClr val="404155"/>
                </a:solidFill>
                <a:latin typeface="Alexandria"/>
                <a:ea typeface="Alexandria"/>
                <a:cs typeface="Alexandria"/>
                <a:sym typeface="Alexandria"/>
              </a:rPr>
              <a:t>Examples of Nonlinear Patterns</a:t>
            </a:r>
          </a:p>
          <a:p>
            <a:pPr marL="457200" indent="-457200">
              <a:lnSpc>
                <a:spcPts val="3374"/>
              </a:lnSpc>
              <a:buFont typeface="Arial" panose="020B0604020202020204" pitchFamily="34" charset="0"/>
              <a:buChar char="•"/>
            </a:pPr>
            <a:endParaRPr lang="en-US" sz="2800" dirty="0">
              <a:solidFill>
                <a:srgbClr val="404155"/>
              </a:solidFill>
              <a:latin typeface="Alexandria"/>
              <a:ea typeface="Alexandria"/>
              <a:cs typeface="Alexandria"/>
              <a:sym typeface="Alexandria"/>
            </a:endParaRPr>
          </a:p>
          <a:p>
            <a:pPr marL="457200" indent="-457200" algn="l">
              <a:lnSpc>
                <a:spcPts val="3374"/>
              </a:lnSpc>
              <a:buFont typeface="Arial" panose="020B0604020202020204" pitchFamily="34" charset="0"/>
              <a:buChar char="•"/>
            </a:pPr>
            <a:endParaRPr lang="en-US" sz="2687" dirty="0">
              <a:solidFill>
                <a:srgbClr val="1B1B27"/>
              </a:solidFill>
              <a:latin typeface="Alexandria"/>
              <a:ea typeface="Alexandria"/>
              <a:cs typeface="Alexandria"/>
              <a:sym typeface="Alexandria"/>
            </a:endParaRPr>
          </a:p>
        </p:txBody>
      </p:sp>
      <p:sp>
        <p:nvSpPr>
          <p:cNvPr id="16" name="TextBox 16"/>
          <p:cNvSpPr txBox="1"/>
          <p:nvPr/>
        </p:nvSpPr>
        <p:spPr>
          <a:xfrm>
            <a:off x="675829" y="9280252"/>
            <a:ext cx="261640" cy="256480"/>
          </a:xfrm>
          <a:prstGeom prst="rect">
            <a:avLst/>
          </a:prstGeom>
        </p:spPr>
        <p:txBody>
          <a:bodyPr wrap="square" lIns="0" tIns="0" rIns="0" bIns="0" rtlCol="0" anchor="t">
            <a:spAutoFit/>
          </a:bodyPr>
          <a:lstStyle/>
          <a:p>
            <a:pPr algn="ctr">
              <a:lnSpc>
                <a:spcPts val="2000"/>
              </a:lnSpc>
            </a:pPr>
            <a:r>
              <a:rPr lang="en-US" sz="2000" dirty="0">
                <a:solidFill>
                  <a:srgbClr val="404155"/>
                </a:solidFill>
                <a:latin typeface="Alexandria"/>
                <a:ea typeface="Alexandria"/>
                <a:cs typeface="Alexandria"/>
                <a:sym typeface="Alexandria"/>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953392" y="1140470"/>
            <a:ext cx="7037189" cy="879872"/>
          </a:xfrm>
          <a:prstGeom prst="rect">
            <a:avLst/>
          </a:prstGeom>
        </p:spPr>
        <p:txBody>
          <a:bodyPr lIns="0" tIns="0" rIns="0" bIns="0" rtlCol="0" anchor="t">
            <a:spAutoFit/>
          </a:bodyPr>
          <a:lstStyle/>
          <a:p>
            <a:pPr algn="l">
              <a:lnSpc>
                <a:spcPts val="6687"/>
              </a:lnSpc>
            </a:pPr>
            <a:r>
              <a:rPr lang="en-US" sz="5312">
                <a:solidFill>
                  <a:srgbClr val="1B1B27"/>
                </a:solidFill>
                <a:latin typeface="Alexandria"/>
                <a:ea typeface="Alexandria"/>
                <a:cs typeface="Alexandria"/>
                <a:sym typeface="Alexandria"/>
              </a:rPr>
              <a:t>Mathematical Model</a:t>
            </a:r>
          </a:p>
        </p:txBody>
      </p:sp>
      <p:sp>
        <p:nvSpPr>
          <p:cNvPr id="7" name="TextBox 7"/>
          <p:cNvSpPr txBox="1"/>
          <p:nvPr/>
        </p:nvSpPr>
        <p:spPr>
          <a:xfrm>
            <a:off x="953392" y="2110234"/>
            <a:ext cx="7933284" cy="700088"/>
          </a:xfrm>
          <a:prstGeom prst="rect">
            <a:avLst/>
          </a:prstGeom>
        </p:spPr>
        <p:txBody>
          <a:bodyPr lIns="0" tIns="0" rIns="0" bIns="0" rtlCol="0" anchor="t">
            <a:spAutoFit/>
          </a:bodyPr>
          <a:lstStyle/>
          <a:p>
            <a:pPr algn="l">
              <a:lnSpc>
                <a:spcPts val="5312"/>
              </a:lnSpc>
            </a:pPr>
            <a:r>
              <a:rPr lang="en-US" sz="4250">
                <a:solidFill>
                  <a:srgbClr val="1B1B27"/>
                </a:solidFill>
                <a:latin typeface="Alexandria"/>
                <a:ea typeface="Alexandria"/>
                <a:cs typeface="Alexandria"/>
                <a:sym typeface="Alexandria"/>
              </a:rPr>
              <a:t>General Polynomial Equation</a:t>
            </a:r>
          </a:p>
        </p:txBody>
      </p:sp>
      <p:grpSp>
        <p:nvGrpSpPr>
          <p:cNvPr id="8" name="Group 8"/>
          <p:cNvGrpSpPr>
            <a:grpSpLocks noChangeAspect="1"/>
          </p:cNvGrpSpPr>
          <p:nvPr/>
        </p:nvGrpSpPr>
        <p:grpSpPr>
          <a:xfrm>
            <a:off x="953392" y="3218855"/>
            <a:ext cx="16381214" cy="464046"/>
            <a:chOff x="0" y="0"/>
            <a:chExt cx="21841618" cy="618728"/>
          </a:xfrm>
        </p:grpSpPr>
        <p:sp>
          <p:nvSpPr>
            <p:cNvPr id="9" name="Freeform 9" descr="preencoded.png"/>
            <p:cNvSpPr/>
            <p:nvPr/>
          </p:nvSpPr>
          <p:spPr>
            <a:xfrm>
              <a:off x="0" y="0"/>
              <a:ext cx="21841588" cy="618744"/>
            </a:xfrm>
            <a:custGeom>
              <a:avLst/>
              <a:gdLst/>
              <a:ahLst/>
              <a:cxnLst/>
              <a:rect l="l" t="t" r="r" b="b"/>
              <a:pathLst>
                <a:path w="21841588" h="618744">
                  <a:moveTo>
                    <a:pt x="0" y="0"/>
                  </a:moveTo>
                  <a:lnTo>
                    <a:pt x="21841588" y="0"/>
                  </a:lnTo>
                  <a:lnTo>
                    <a:pt x="21841588" y="618744"/>
                  </a:lnTo>
                  <a:lnTo>
                    <a:pt x="0" y="618744"/>
                  </a:lnTo>
                  <a:lnTo>
                    <a:pt x="0" y="0"/>
                  </a:lnTo>
                  <a:close/>
                </a:path>
              </a:pathLst>
            </a:custGeom>
            <a:blipFill>
              <a:blip r:embed="rId3"/>
              <a:stretch>
                <a:fillRect t="-283" b="-280"/>
              </a:stretch>
            </a:blipFill>
          </p:spPr>
        </p:sp>
      </p:grpSp>
      <p:grpSp>
        <p:nvGrpSpPr>
          <p:cNvPr id="10" name="Group 10"/>
          <p:cNvGrpSpPr/>
          <p:nvPr/>
        </p:nvGrpSpPr>
        <p:grpSpPr>
          <a:xfrm>
            <a:off x="953392" y="4436120"/>
            <a:ext cx="5278785" cy="4681835"/>
            <a:chOff x="0" y="0"/>
            <a:chExt cx="7038380" cy="6242447"/>
          </a:xfrm>
        </p:grpSpPr>
        <p:sp>
          <p:nvSpPr>
            <p:cNvPr id="11" name="Freeform 11"/>
            <p:cNvSpPr/>
            <p:nvPr/>
          </p:nvSpPr>
          <p:spPr>
            <a:xfrm>
              <a:off x="0" y="0"/>
              <a:ext cx="7038340" cy="6242431"/>
            </a:xfrm>
            <a:custGeom>
              <a:avLst/>
              <a:gdLst/>
              <a:ahLst/>
              <a:cxnLst/>
              <a:rect l="l" t="t" r="r" b="b"/>
              <a:pathLst>
                <a:path w="7038340" h="6242431">
                  <a:moveTo>
                    <a:pt x="0" y="243840"/>
                  </a:moveTo>
                  <a:cubicBezTo>
                    <a:pt x="0" y="109220"/>
                    <a:pt x="109220" y="0"/>
                    <a:pt x="243840" y="0"/>
                  </a:cubicBezTo>
                  <a:lnTo>
                    <a:pt x="6794500" y="0"/>
                  </a:lnTo>
                  <a:cubicBezTo>
                    <a:pt x="6929120" y="0"/>
                    <a:pt x="7038340" y="109220"/>
                    <a:pt x="7038340" y="243840"/>
                  </a:cubicBezTo>
                  <a:lnTo>
                    <a:pt x="7038340" y="5998591"/>
                  </a:lnTo>
                  <a:cubicBezTo>
                    <a:pt x="7038340" y="6133211"/>
                    <a:pt x="6929120" y="6242431"/>
                    <a:pt x="6794500" y="6242431"/>
                  </a:cubicBezTo>
                  <a:lnTo>
                    <a:pt x="243840" y="6242431"/>
                  </a:lnTo>
                  <a:cubicBezTo>
                    <a:pt x="109220" y="6242431"/>
                    <a:pt x="0" y="6133211"/>
                    <a:pt x="0" y="5998591"/>
                  </a:cubicBezTo>
                  <a:close/>
                </a:path>
              </a:pathLst>
            </a:custGeom>
            <a:solidFill>
              <a:srgbClr val="F9F9FF"/>
            </a:solidFill>
            <a:ln w="12700">
              <a:solidFill>
                <a:srgbClr val="000000"/>
              </a:solidFill>
            </a:ln>
          </p:spPr>
        </p:sp>
      </p:grpSp>
      <p:grpSp>
        <p:nvGrpSpPr>
          <p:cNvPr id="12" name="Group 12"/>
          <p:cNvGrpSpPr/>
          <p:nvPr/>
        </p:nvGrpSpPr>
        <p:grpSpPr>
          <a:xfrm>
            <a:off x="953392" y="4398020"/>
            <a:ext cx="5278785" cy="152400"/>
            <a:chOff x="0" y="0"/>
            <a:chExt cx="7038380" cy="203200"/>
          </a:xfrm>
        </p:grpSpPr>
        <p:sp>
          <p:nvSpPr>
            <p:cNvPr id="13" name="Freeform 13"/>
            <p:cNvSpPr/>
            <p:nvPr/>
          </p:nvSpPr>
          <p:spPr>
            <a:xfrm>
              <a:off x="0" y="0"/>
              <a:ext cx="7038340" cy="203200"/>
            </a:xfrm>
            <a:custGeom>
              <a:avLst/>
              <a:gdLst/>
              <a:ahLst/>
              <a:cxnLst/>
              <a:rect l="l" t="t" r="r" b="b"/>
              <a:pathLst>
                <a:path w="7038340" h="203200">
                  <a:moveTo>
                    <a:pt x="0" y="101600"/>
                  </a:moveTo>
                  <a:cubicBezTo>
                    <a:pt x="0" y="45466"/>
                    <a:pt x="45466" y="0"/>
                    <a:pt x="101600" y="0"/>
                  </a:cubicBezTo>
                  <a:lnTo>
                    <a:pt x="6936740" y="0"/>
                  </a:lnTo>
                  <a:cubicBezTo>
                    <a:pt x="6992874" y="0"/>
                    <a:pt x="7038340" y="45466"/>
                    <a:pt x="7038340" y="101600"/>
                  </a:cubicBezTo>
                  <a:cubicBezTo>
                    <a:pt x="7038340" y="157734"/>
                    <a:pt x="6992874" y="203200"/>
                    <a:pt x="6936740" y="203200"/>
                  </a:cubicBezTo>
                  <a:lnTo>
                    <a:pt x="101600" y="203200"/>
                  </a:lnTo>
                  <a:cubicBezTo>
                    <a:pt x="45466" y="203200"/>
                    <a:pt x="0" y="157734"/>
                    <a:pt x="0" y="101600"/>
                  </a:cubicBezTo>
                  <a:close/>
                </a:path>
              </a:pathLst>
            </a:custGeom>
            <a:solidFill>
              <a:srgbClr val="1B54DA"/>
            </a:solidFill>
            <a:ln w="12700">
              <a:solidFill>
                <a:srgbClr val="000000"/>
              </a:solidFill>
            </a:ln>
          </p:spPr>
        </p:sp>
      </p:grpSp>
      <p:grpSp>
        <p:nvGrpSpPr>
          <p:cNvPr id="14" name="Group 14"/>
          <p:cNvGrpSpPr/>
          <p:nvPr/>
        </p:nvGrpSpPr>
        <p:grpSpPr>
          <a:xfrm>
            <a:off x="3184104" y="4027586"/>
            <a:ext cx="817215" cy="817215"/>
            <a:chOff x="0" y="0"/>
            <a:chExt cx="1089620" cy="1089620"/>
          </a:xfrm>
        </p:grpSpPr>
        <p:sp>
          <p:nvSpPr>
            <p:cNvPr id="15" name="Freeform 15"/>
            <p:cNvSpPr/>
            <p:nvPr/>
          </p:nvSpPr>
          <p:spPr>
            <a:xfrm>
              <a:off x="0" y="0"/>
              <a:ext cx="1089660" cy="1089660"/>
            </a:xfrm>
            <a:custGeom>
              <a:avLst/>
              <a:gdLst/>
              <a:ahLst/>
              <a:cxnLst/>
              <a:rect l="l" t="t" r="r" b="b"/>
              <a:pathLst>
                <a:path w="1089660" h="1089660">
                  <a:moveTo>
                    <a:pt x="0" y="544830"/>
                  </a:moveTo>
                  <a:cubicBezTo>
                    <a:pt x="0" y="243967"/>
                    <a:pt x="243967" y="0"/>
                    <a:pt x="544830" y="0"/>
                  </a:cubicBezTo>
                  <a:cubicBezTo>
                    <a:pt x="845693" y="0"/>
                    <a:pt x="1089660" y="243967"/>
                    <a:pt x="1089660" y="544830"/>
                  </a:cubicBezTo>
                  <a:cubicBezTo>
                    <a:pt x="1089660" y="845693"/>
                    <a:pt x="845693" y="1089660"/>
                    <a:pt x="544830" y="1089660"/>
                  </a:cubicBezTo>
                  <a:cubicBezTo>
                    <a:pt x="243967" y="1089660"/>
                    <a:pt x="0" y="845693"/>
                    <a:pt x="0" y="544830"/>
                  </a:cubicBezTo>
                  <a:close/>
                </a:path>
              </a:pathLst>
            </a:custGeom>
            <a:solidFill>
              <a:srgbClr val="1B54DA"/>
            </a:solidFill>
            <a:ln w="12700">
              <a:solidFill>
                <a:srgbClr val="000000"/>
              </a:solidFill>
            </a:ln>
          </p:spPr>
        </p:sp>
      </p:grpSp>
      <p:sp>
        <p:nvSpPr>
          <p:cNvPr id="16" name="TextBox 16"/>
          <p:cNvSpPr txBox="1"/>
          <p:nvPr/>
        </p:nvSpPr>
        <p:spPr>
          <a:xfrm>
            <a:off x="3429224" y="4136677"/>
            <a:ext cx="326826" cy="503784"/>
          </a:xfrm>
          <a:prstGeom prst="rect">
            <a:avLst/>
          </a:prstGeom>
        </p:spPr>
        <p:txBody>
          <a:bodyPr lIns="0" tIns="0" rIns="0" bIns="0" rtlCol="0" anchor="t">
            <a:spAutoFit/>
          </a:bodyPr>
          <a:lstStyle/>
          <a:p>
            <a:pPr algn="l">
              <a:lnSpc>
                <a:spcPts val="4062"/>
              </a:lnSpc>
            </a:pPr>
            <a:r>
              <a:rPr lang="en-US" sz="2562">
                <a:solidFill>
                  <a:srgbClr val="FFFFFF"/>
                </a:solidFill>
                <a:latin typeface="Alexandria"/>
                <a:ea typeface="Alexandria"/>
                <a:cs typeface="Alexandria"/>
                <a:sym typeface="Alexandria"/>
              </a:rPr>
              <a:t>1</a:t>
            </a:r>
          </a:p>
        </p:txBody>
      </p:sp>
      <p:sp>
        <p:nvSpPr>
          <p:cNvPr id="17" name="TextBox 17"/>
          <p:cNvSpPr txBox="1"/>
          <p:nvPr/>
        </p:nvSpPr>
        <p:spPr>
          <a:xfrm>
            <a:off x="1263849" y="5098108"/>
            <a:ext cx="3405336" cy="475506"/>
          </a:xfrm>
          <a:prstGeom prst="rect">
            <a:avLst/>
          </a:prstGeom>
        </p:spPr>
        <p:txBody>
          <a:bodyPr lIns="0" tIns="0" rIns="0" bIns="0" rtlCol="0" anchor="t">
            <a:spAutoFit/>
          </a:bodyPr>
          <a:lstStyle/>
          <a:p>
            <a:pPr algn="l">
              <a:lnSpc>
                <a:spcPts val="3312"/>
              </a:lnSpc>
            </a:pPr>
            <a:r>
              <a:rPr lang="en-US" sz="2625">
                <a:solidFill>
                  <a:srgbClr val="404155"/>
                </a:solidFill>
                <a:latin typeface="Alexandria"/>
                <a:ea typeface="Alexandria"/>
                <a:cs typeface="Alexandria"/>
                <a:sym typeface="Alexandria"/>
              </a:rPr>
              <a:t>Coefficients (</a:t>
            </a:r>
            <a:r>
              <a:rPr lang="en-US" sz="2625" i="1">
                <a:solidFill>
                  <a:srgbClr val="404155"/>
                </a:solidFill>
                <a:latin typeface="Alexandria"/>
                <a:ea typeface="Alexandria"/>
                <a:cs typeface="Alexandria"/>
                <a:sym typeface="Alexandria"/>
              </a:rPr>
              <a:t>a_i</a:t>
            </a:r>
            <a:r>
              <a:rPr lang="en-US" sz="2625">
                <a:solidFill>
                  <a:srgbClr val="404155"/>
                </a:solidFill>
                <a:latin typeface="Alexandria"/>
                <a:ea typeface="Alexandria"/>
                <a:cs typeface="Alexandria"/>
                <a:sym typeface="Alexandria"/>
              </a:rPr>
              <a:t>)</a:t>
            </a:r>
          </a:p>
        </p:txBody>
      </p:sp>
      <p:sp>
        <p:nvSpPr>
          <p:cNvPr id="18" name="TextBox 18"/>
          <p:cNvSpPr txBox="1"/>
          <p:nvPr/>
        </p:nvSpPr>
        <p:spPr>
          <a:xfrm>
            <a:off x="1263849" y="5651301"/>
            <a:ext cx="4657874" cy="2720280"/>
          </a:xfrm>
          <a:prstGeom prst="rect">
            <a:avLst/>
          </a:prstGeom>
        </p:spPr>
        <p:txBody>
          <a:bodyPr lIns="0" tIns="0" rIns="0" bIns="0" rtlCol="0" anchor="t">
            <a:spAutoFit/>
          </a:bodyPr>
          <a:lstStyle/>
          <a:p>
            <a:pPr algn="l">
              <a:lnSpc>
                <a:spcPts val="3374"/>
              </a:lnSpc>
            </a:pPr>
            <a:r>
              <a:rPr lang="en-US" sz="2125">
                <a:solidFill>
                  <a:srgbClr val="404155"/>
                </a:solidFill>
                <a:latin typeface="Arimo"/>
                <a:ea typeface="Arimo"/>
                <a:cs typeface="Arimo"/>
                <a:sym typeface="Arimo"/>
              </a:rPr>
              <a:t>These are the unknown parameters that the regression model estimates. Each coefficient determines the weight or influence of its corresponding polynomial term on the dependent variable </a:t>
            </a:r>
            <a:r>
              <a:rPr lang="en-US" sz="2125" i="1">
                <a:solidFill>
                  <a:srgbClr val="404155"/>
                </a:solidFill>
                <a:latin typeface="Arimo Italics"/>
                <a:ea typeface="Arimo Italics"/>
                <a:cs typeface="Arimo Italics"/>
                <a:sym typeface="Arimo Italics"/>
              </a:rPr>
              <a:t>y</a:t>
            </a:r>
            <a:r>
              <a:rPr lang="en-US" sz="2125">
                <a:solidFill>
                  <a:srgbClr val="404155"/>
                </a:solidFill>
                <a:latin typeface="Arimo"/>
                <a:ea typeface="Arimo"/>
                <a:cs typeface="Arimo"/>
                <a:sym typeface="Arimo"/>
              </a:rPr>
              <a:t>.</a:t>
            </a:r>
          </a:p>
        </p:txBody>
      </p:sp>
      <p:grpSp>
        <p:nvGrpSpPr>
          <p:cNvPr id="19" name="Group 19"/>
          <p:cNvGrpSpPr/>
          <p:nvPr/>
        </p:nvGrpSpPr>
        <p:grpSpPr>
          <a:xfrm>
            <a:off x="6504534" y="4436120"/>
            <a:ext cx="5278785" cy="4681835"/>
            <a:chOff x="0" y="0"/>
            <a:chExt cx="7038380" cy="6242447"/>
          </a:xfrm>
        </p:grpSpPr>
        <p:sp>
          <p:nvSpPr>
            <p:cNvPr id="20" name="Freeform 20"/>
            <p:cNvSpPr/>
            <p:nvPr/>
          </p:nvSpPr>
          <p:spPr>
            <a:xfrm>
              <a:off x="0" y="0"/>
              <a:ext cx="7038340" cy="6242431"/>
            </a:xfrm>
            <a:custGeom>
              <a:avLst/>
              <a:gdLst/>
              <a:ahLst/>
              <a:cxnLst/>
              <a:rect l="l" t="t" r="r" b="b"/>
              <a:pathLst>
                <a:path w="7038340" h="6242431">
                  <a:moveTo>
                    <a:pt x="0" y="243840"/>
                  </a:moveTo>
                  <a:cubicBezTo>
                    <a:pt x="0" y="109220"/>
                    <a:pt x="109220" y="0"/>
                    <a:pt x="243840" y="0"/>
                  </a:cubicBezTo>
                  <a:lnTo>
                    <a:pt x="6794500" y="0"/>
                  </a:lnTo>
                  <a:cubicBezTo>
                    <a:pt x="6929120" y="0"/>
                    <a:pt x="7038340" y="109220"/>
                    <a:pt x="7038340" y="243840"/>
                  </a:cubicBezTo>
                  <a:lnTo>
                    <a:pt x="7038340" y="5998591"/>
                  </a:lnTo>
                  <a:cubicBezTo>
                    <a:pt x="7038340" y="6133211"/>
                    <a:pt x="6929120" y="6242431"/>
                    <a:pt x="6794500" y="6242431"/>
                  </a:cubicBezTo>
                  <a:lnTo>
                    <a:pt x="243840" y="6242431"/>
                  </a:lnTo>
                  <a:cubicBezTo>
                    <a:pt x="109220" y="6242431"/>
                    <a:pt x="0" y="6133211"/>
                    <a:pt x="0" y="5998591"/>
                  </a:cubicBezTo>
                  <a:close/>
                </a:path>
              </a:pathLst>
            </a:custGeom>
            <a:solidFill>
              <a:srgbClr val="F9F9FF"/>
            </a:solidFill>
            <a:ln w="12700">
              <a:solidFill>
                <a:srgbClr val="000000"/>
              </a:solidFill>
            </a:ln>
          </p:spPr>
        </p:sp>
      </p:grpSp>
      <p:grpSp>
        <p:nvGrpSpPr>
          <p:cNvPr id="21" name="Group 21"/>
          <p:cNvGrpSpPr/>
          <p:nvPr/>
        </p:nvGrpSpPr>
        <p:grpSpPr>
          <a:xfrm>
            <a:off x="6504534" y="4398020"/>
            <a:ext cx="5278785" cy="152400"/>
            <a:chOff x="0" y="0"/>
            <a:chExt cx="7038380" cy="203200"/>
          </a:xfrm>
        </p:grpSpPr>
        <p:sp>
          <p:nvSpPr>
            <p:cNvPr id="22" name="Freeform 22"/>
            <p:cNvSpPr/>
            <p:nvPr/>
          </p:nvSpPr>
          <p:spPr>
            <a:xfrm>
              <a:off x="0" y="0"/>
              <a:ext cx="7038340" cy="203200"/>
            </a:xfrm>
            <a:custGeom>
              <a:avLst/>
              <a:gdLst/>
              <a:ahLst/>
              <a:cxnLst/>
              <a:rect l="l" t="t" r="r" b="b"/>
              <a:pathLst>
                <a:path w="7038340" h="203200">
                  <a:moveTo>
                    <a:pt x="0" y="101600"/>
                  </a:moveTo>
                  <a:cubicBezTo>
                    <a:pt x="0" y="45466"/>
                    <a:pt x="45466" y="0"/>
                    <a:pt x="101600" y="0"/>
                  </a:cubicBezTo>
                  <a:lnTo>
                    <a:pt x="6936740" y="0"/>
                  </a:lnTo>
                  <a:cubicBezTo>
                    <a:pt x="6992874" y="0"/>
                    <a:pt x="7038340" y="45466"/>
                    <a:pt x="7038340" y="101600"/>
                  </a:cubicBezTo>
                  <a:cubicBezTo>
                    <a:pt x="7038340" y="157734"/>
                    <a:pt x="6992874" y="203200"/>
                    <a:pt x="6936740" y="203200"/>
                  </a:cubicBezTo>
                  <a:lnTo>
                    <a:pt x="101600" y="203200"/>
                  </a:lnTo>
                  <a:cubicBezTo>
                    <a:pt x="45466" y="203200"/>
                    <a:pt x="0" y="157734"/>
                    <a:pt x="0" y="101600"/>
                  </a:cubicBezTo>
                  <a:close/>
                </a:path>
              </a:pathLst>
            </a:custGeom>
            <a:solidFill>
              <a:srgbClr val="1B54DA"/>
            </a:solidFill>
            <a:ln w="12700">
              <a:solidFill>
                <a:srgbClr val="000000"/>
              </a:solidFill>
            </a:ln>
          </p:spPr>
        </p:sp>
      </p:grpSp>
      <p:grpSp>
        <p:nvGrpSpPr>
          <p:cNvPr id="23" name="Group 23"/>
          <p:cNvGrpSpPr/>
          <p:nvPr/>
        </p:nvGrpSpPr>
        <p:grpSpPr>
          <a:xfrm>
            <a:off x="8735244" y="4027586"/>
            <a:ext cx="817215" cy="817215"/>
            <a:chOff x="0" y="0"/>
            <a:chExt cx="1089620" cy="1089620"/>
          </a:xfrm>
        </p:grpSpPr>
        <p:sp>
          <p:nvSpPr>
            <p:cNvPr id="24" name="Freeform 24"/>
            <p:cNvSpPr/>
            <p:nvPr/>
          </p:nvSpPr>
          <p:spPr>
            <a:xfrm>
              <a:off x="0" y="0"/>
              <a:ext cx="1089660" cy="1089660"/>
            </a:xfrm>
            <a:custGeom>
              <a:avLst/>
              <a:gdLst/>
              <a:ahLst/>
              <a:cxnLst/>
              <a:rect l="l" t="t" r="r" b="b"/>
              <a:pathLst>
                <a:path w="1089660" h="1089660">
                  <a:moveTo>
                    <a:pt x="0" y="544830"/>
                  </a:moveTo>
                  <a:cubicBezTo>
                    <a:pt x="0" y="243967"/>
                    <a:pt x="243967" y="0"/>
                    <a:pt x="544830" y="0"/>
                  </a:cubicBezTo>
                  <a:cubicBezTo>
                    <a:pt x="845693" y="0"/>
                    <a:pt x="1089660" y="243967"/>
                    <a:pt x="1089660" y="544830"/>
                  </a:cubicBezTo>
                  <a:cubicBezTo>
                    <a:pt x="1089660" y="845693"/>
                    <a:pt x="845693" y="1089660"/>
                    <a:pt x="544830" y="1089660"/>
                  </a:cubicBezTo>
                  <a:cubicBezTo>
                    <a:pt x="243967" y="1089660"/>
                    <a:pt x="0" y="845693"/>
                    <a:pt x="0" y="544830"/>
                  </a:cubicBezTo>
                  <a:close/>
                </a:path>
              </a:pathLst>
            </a:custGeom>
            <a:solidFill>
              <a:srgbClr val="1B54DA"/>
            </a:solidFill>
            <a:ln w="12700">
              <a:solidFill>
                <a:srgbClr val="000000"/>
              </a:solidFill>
            </a:ln>
          </p:spPr>
        </p:sp>
      </p:grpSp>
      <p:sp>
        <p:nvSpPr>
          <p:cNvPr id="25" name="TextBox 25"/>
          <p:cNvSpPr txBox="1"/>
          <p:nvPr/>
        </p:nvSpPr>
        <p:spPr>
          <a:xfrm>
            <a:off x="8980364" y="4136677"/>
            <a:ext cx="326826" cy="503784"/>
          </a:xfrm>
          <a:prstGeom prst="rect">
            <a:avLst/>
          </a:prstGeom>
        </p:spPr>
        <p:txBody>
          <a:bodyPr lIns="0" tIns="0" rIns="0" bIns="0" rtlCol="0" anchor="t">
            <a:spAutoFit/>
          </a:bodyPr>
          <a:lstStyle/>
          <a:p>
            <a:pPr algn="l">
              <a:lnSpc>
                <a:spcPts val="4062"/>
              </a:lnSpc>
            </a:pPr>
            <a:r>
              <a:rPr lang="en-US" sz="2562">
                <a:solidFill>
                  <a:srgbClr val="FFFFFF"/>
                </a:solidFill>
                <a:latin typeface="Alexandria"/>
                <a:ea typeface="Alexandria"/>
                <a:cs typeface="Alexandria"/>
                <a:sym typeface="Alexandria"/>
              </a:rPr>
              <a:t>2</a:t>
            </a:r>
          </a:p>
        </p:txBody>
      </p:sp>
      <p:sp>
        <p:nvSpPr>
          <p:cNvPr id="26" name="TextBox 26"/>
          <p:cNvSpPr txBox="1"/>
          <p:nvPr/>
        </p:nvSpPr>
        <p:spPr>
          <a:xfrm>
            <a:off x="6814989" y="5098108"/>
            <a:ext cx="4152454" cy="475506"/>
          </a:xfrm>
          <a:prstGeom prst="rect">
            <a:avLst/>
          </a:prstGeom>
        </p:spPr>
        <p:txBody>
          <a:bodyPr lIns="0" tIns="0" rIns="0" bIns="0" rtlCol="0" anchor="t">
            <a:spAutoFit/>
          </a:bodyPr>
          <a:lstStyle/>
          <a:p>
            <a:pPr algn="l">
              <a:lnSpc>
                <a:spcPts val="3312"/>
              </a:lnSpc>
            </a:pPr>
            <a:r>
              <a:rPr lang="en-US" sz="2625">
                <a:solidFill>
                  <a:srgbClr val="404155"/>
                </a:solidFill>
                <a:latin typeface="Alexandria"/>
                <a:ea typeface="Alexandria"/>
                <a:cs typeface="Alexandria"/>
                <a:sym typeface="Alexandria"/>
              </a:rPr>
              <a:t>Degree of Polynomial (</a:t>
            </a:r>
            <a:r>
              <a:rPr lang="en-US" sz="2625" i="1">
                <a:solidFill>
                  <a:srgbClr val="404155"/>
                </a:solidFill>
                <a:latin typeface="Alexandria"/>
                <a:ea typeface="Alexandria"/>
                <a:cs typeface="Alexandria"/>
                <a:sym typeface="Alexandria"/>
              </a:rPr>
              <a:t>n</a:t>
            </a:r>
            <a:r>
              <a:rPr lang="en-US" sz="2625">
                <a:solidFill>
                  <a:srgbClr val="404155"/>
                </a:solidFill>
                <a:latin typeface="Alexandria"/>
                <a:ea typeface="Alexandria"/>
                <a:cs typeface="Alexandria"/>
                <a:sym typeface="Alexandria"/>
              </a:rPr>
              <a:t>)</a:t>
            </a:r>
          </a:p>
        </p:txBody>
      </p:sp>
      <p:sp>
        <p:nvSpPr>
          <p:cNvPr id="27" name="TextBox 27"/>
          <p:cNvSpPr txBox="1"/>
          <p:nvPr/>
        </p:nvSpPr>
        <p:spPr>
          <a:xfrm>
            <a:off x="6814989" y="5651301"/>
            <a:ext cx="4657874" cy="3156197"/>
          </a:xfrm>
          <a:prstGeom prst="rect">
            <a:avLst/>
          </a:prstGeom>
        </p:spPr>
        <p:txBody>
          <a:bodyPr lIns="0" tIns="0" rIns="0" bIns="0" rtlCol="0" anchor="t">
            <a:spAutoFit/>
          </a:bodyPr>
          <a:lstStyle/>
          <a:p>
            <a:pPr algn="l">
              <a:lnSpc>
                <a:spcPts val="3374"/>
              </a:lnSpc>
            </a:pPr>
            <a:r>
              <a:rPr lang="en-US" sz="2125">
                <a:solidFill>
                  <a:srgbClr val="404155"/>
                </a:solidFill>
                <a:latin typeface="Arimo"/>
                <a:ea typeface="Arimo"/>
                <a:cs typeface="Arimo"/>
                <a:sym typeface="Arimo"/>
              </a:rPr>
              <a:t>The highest power of the independent variable </a:t>
            </a:r>
            <a:r>
              <a:rPr lang="en-US" sz="2125" i="1">
                <a:solidFill>
                  <a:srgbClr val="404155"/>
                </a:solidFill>
                <a:latin typeface="Arimo Italics"/>
                <a:ea typeface="Arimo Italics"/>
                <a:cs typeface="Arimo Italics"/>
                <a:sym typeface="Arimo Italics"/>
              </a:rPr>
              <a:t>x</a:t>
            </a:r>
            <a:r>
              <a:rPr lang="en-US" sz="2125">
                <a:solidFill>
                  <a:srgbClr val="404155"/>
                </a:solidFill>
                <a:latin typeface="Arimo"/>
                <a:ea typeface="Arimo"/>
                <a:cs typeface="Arimo"/>
                <a:sym typeface="Arimo"/>
              </a:rPr>
              <a:t>. The degree dictates the flexibility and complexity of the curve. A higher degree allows for more bends but also increases the risk of overfitting.</a:t>
            </a:r>
          </a:p>
        </p:txBody>
      </p:sp>
      <p:grpSp>
        <p:nvGrpSpPr>
          <p:cNvPr id="28" name="Group 28"/>
          <p:cNvGrpSpPr/>
          <p:nvPr/>
        </p:nvGrpSpPr>
        <p:grpSpPr>
          <a:xfrm>
            <a:off x="12055674" y="4436120"/>
            <a:ext cx="5278934" cy="4681835"/>
            <a:chOff x="0" y="0"/>
            <a:chExt cx="7038578" cy="6242447"/>
          </a:xfrm>
        </p:grpSpPr>
        <p:sp>
          <p:nvSpPr>
            <p:cNvPr id="29" name="Freeform 29"/>
            <p:cNvSpPr/>
            <p:nvPr/>
          </p:nvSpPr>
          <p:spPr>
            <a:xfrm>
              <a:off x="0" y="0"/>
              <a:ext cx="7038594" cy="6242431"/>
            </a:xfrm>
            <a:custGeom>
              <a:avLst/>
              <a:gdLst/>
              <a:ahLst/>
              <a:cxnLst/>
              <a:rect l="l" t="t" r="r" b="b"/>
              <a:pathLst>
                <a:path w="7038594" h="6242431">
                  <a:moveTo>
                    <a:pt x="0" y="243840"/>
                  </a:moveTo>
                  <a:cubicBezTo>
                    <a:pt x="0" y="109220"/>
                    <a:pt x="109220" y="0"/>
                    <a:pt x="243840" y="0"/>
                  </a:cubicBezTo>
                  <a:lnTo>
                    <a:pt x="6794754" y="0"/>
                  </a:lnTo>
                  <a:cubicBezTo>
                    <a:pt x="6929374" y="0"/>
                    <a:pt x="7038594" y="109220"/>
                    <a:pt x="7038594" y="243840"/>
                  </a:cubicBezTo>
                  <a:lnTo>
                    <a:pt x="7038594" y="5998591"/>
                  </a:lnTo>
                  <a:cubicBezTo>
                    <a:pt x="7038594" y="6133211"/>
                    <a:pt x="6929374" y="6242431"/>
                    <a:pt x="6794754" y="6242431"/>
                  </a:cubicBezTo>
                  <a:lnTo>
                    <a:pt x="243840" y="6242431"/>
                  </a:lnTo>
                  <a:cubicBezTo>
                    <a:pt x="109220" y="6242431"/>
                    <a:pt x="0" y="6133211"/>
                    <a:pt x="0" y="5998591"/>
                  </a:cubicBezTo>
                  <a:close/>
                </a:path>
              </a:pathLst>
            </a:custGeom>
            <a:solidFill>
              <a:srgbClr val="F9F9FF"/>
            </a:solidFill>
            <a:ln w="12700">
              <a:solidFill>
                <a:srgbClr val="000000"/>
              </a:solidFill>
            </a:ln>
          </p:spPr>
        </p:sp>
      </p:grpSp>
      <p:grpSp>
        <p:nvGrpSpPr>
          <p:cNvPr id="30" name="Group 30"/>
          <p:cNvGrpSpPr/>
          <p:nvPr/>
        </p:nvGrpSpPr>
        <p:grpSpPr>
          <a:xfrm>
            <a:off x="12055674" y="4398020"/>
            <a:ext cx="5278934" cy="152400"/>
            <a:chOff x="0" y="0"/>
            <a:chExt cx="7038578" cy="203200"/>
          </a:xfrm>
        </p:grpSpPr>
        <p:sp>
          <p:nvSpPr>
            <p:cNvPr id="31" name="Freeform 31"/>
            <p:cNvSpPr/>
            <p:nvPr/>
          </p:nvSpPr>
          <p:spPr>
            <a:xfrm>
              <a:off x="0" y="0"/>
              <a:ext cx="7038594" cy="203200"/>
            </a:xfrm>
            <a:custGeom>
              <a:avLst/>
              <a:gdLst/>
              <a:ahLst/>
              <a:cxnLst/>
              <a:rect l="l" t="t" r="r" b="b"/>
              <a:pathLst>
                <a:path w="7038594" h="203200">
                  <a:moveTo>
                    <a:pt x="0" y="101600"/>
                  </a:moveTo>
                  <a:cubicBezTo>
                    <a:pt x="0" y="45466"/>
                    <a:pt x="45466" y="0"/>
                    <a:pt x="101600" y="0"/>
                  </a:cubicBezTo>
                  <a:lnTo>
                    <a:pt x="6936994" y="0"/>
                  </a:lnTo>
                  <a:cubicBezTo>
                    <a:pt x="6993127" y="0"/>
                    <a:pt x="7038594" y="45466"/>
                    <a:pt x="7038594" y="101600"/>
                  </a:cubicBezTo>
                  <a:cubicBezTo>
                    <a:pt x="7038594" y="157734"/>
                    <a:pt x="6993127" y="203200"/>
                    <a:pt x="6936994" y="203200"/>
                  </a:cubicBezTo>
                  <a:lnTo>
                    <a:pt x="101600" y="203200"/>
                  </a:lnTo>
                  <a:cubicBezTo>
                    <a:pt x="45466" y="203200"/>
                    <a:pt x="0" y="157734"/>
                    <a:pt x="0" y="101600"/>
                  </a:cubicBezTo>
                  <a:close/>
                </a:path>
              </a:pathLst>
            </a:custGeom>
            <a:solidFill>
              <a:srgbClr val="1B54DA"/>
            </a:solidFill>
            <a:ln w="12700">
              <a:solidFill>
                <a:srgbClr val="000000"/>
              </a:solidFill>
            </a:ln>
          </p:spPr>
        </p:sp>
      </p:grpSp>
      <p:grpSp>
        <p:nvGrpSpPr>
          <p:cNvPr id="32" name="Group 32"/>
          <p:cNvGrpSpPr/>
          <p:nvPr/>
        </p:nvGrpSpPr>
        <p:grpSpPr>
          <a:xfrm>
            <a:off x="14286532" y="4027586"/>
            <a:ext cx="817215" cy="817215"/>
            <a:chOff x="0" y="0"/>
            <a:chExt cx="1089620" cy="1089620"/>
          </a:xfrm>
        </p:grpSpPr>
        <p:sp>
          <p:nvSpPr>
            <p:cNvPr id="33" name="Freeform 33"/>
            <p:cNvSpPr/>
            <p:nvPr/>
          </p:nvSpPr>
          <p:spPr>
            <a:xfrm>
              <a:off x="0" y="0"/>
              <a:ext cx="1089660" cy="1089660"/>
            </a:xfrm>
            <a:custGeom>
              <a:avLst/>
              <a:gdLst/>
              <a:ahLst/>
              <a:cxnLst/>
              <a:rect l="l" t="t" r="r" b="b"/>
              <a:pathLst>
                <a:path w="1089660" h="1089660">
                  <a:moveTo>
                    <a:pt x="0" y="544830"/>
                  </a:moveTo>
                  <a:cubicBezTo>
                    <a:pt x="0" y="243967"/>
                    <a:pt x="243967" y="0"/>
                    <a:pt x="544830" y="0"/>
                  </a:cubicBezTo>
                  <a:cubicBezTo>
                    <a:pt x="845693" y="0"/>
                    <a:pt x="1089660" y="243967"/>
                    <a:pt x="1089660" y="544830"/>
                  </a:cubicBezTo>
                  <a:cubicBezTo>
                    <a:pt x="1089660" y="845693"/>
                    <a:pt x="845693" y="1089660"/>
                    <a:pt x="544830" y="1089660"/>
                  </a:cubicBezTo>
                  <a:cubicBezTo>
                    <a:pt x="243967" y="1089660"/>
                    <a:pt x="0" y="845693"/>
                    <a:pt x="0" y="544830"/>
                  </a:cubicBezTo>
                  <a:close/>
                </a:path>
              </a:pathLst>
            </a:custGeom>
            <a:solidFill>
              <a:srgbClr val="1B54DA"/>
            </a:solidFill>
            <a:ln w="12700">
              <a:solidFill>
                <a:srgbClr val="000000"/>
              </a:solidFill>
            </a:ln>
          </p:spPr>
        </p:sp>
      </p:grpSp>
      <p:sp>
        <p:nvSpPr>
          <p:cNvPr id="34" name="TextBox 34"/>
          <p:cNvSpPr txBox="1"/>
          <p:nvPr/>
        </p:nvSpPr>
        <p:spPr>
          <a:xfrm>
            <a:off x="14531652" y="4136677"/>
            <a:ext cx="326826" cy="503784"/>
          </a:xfrm>
          <a:prstGeom prst="rect">
            <a:avLst/>
          </a:prstGeom>
        </p:spPr>
        <p:txBody>
          <a:bodyPr lIns="0" tIns="0" rIns="0" bIns="0" rtlCol="0" anchor="t">
            <a:spAutoFit/>
          </a:bodyPr>
          <a:lstStyle/>
          <a:p>
            <a:pPr algn="l">
              <a:lnSpc>
                <a:spcPts val="4062"/>
              </a:lnSpc>
            </a:pPr>
            <a:r>
              <a:rPr lang="en-US" sz="2562">
                <a:solidFill>
                  <a:srgbClr val="FFFFFF"/>
                </a:solidFill>
                <a:latin typeface="Alexandria"/>
                <a:ea typeface="Alexandria"/>
                <a:cs typeface="Alexandria"/>
                <a:sym typeface="Alexandria"/>
              </a:rPr>
              <a:t>3</a:t>
            </a:r>
          </a:p>
        </p:txBody>
      </p:sp>
      <p:sp>
        <p:nvSpPr>
          <p:cNvPr id="35" name="TextBox 35"/>
          <p:cNvSpPr txBox="1"/>
          <p:nvPr/>
        </p:nvSpPr>
        <p:spPr>
          <a:xfrm>
            <a:off x="12366129" y="5098108"/>
            <a:ext cx="4518720" cy="444699"/>
          </a:xfrm>
          <a:prstGeom prst="rect">
            <a:avLst/>
          </a:prstGeom>
        </p:spPr>
        <p:txBody>
          <a:bodyPr lIns="0" tIns="0" rIns="0" bIns="0" rtlCol="0" anchor="t">
            <a:spAutoFit/>
          </a:bodyPr>
          <a:lstStyle/>
          <a:p>
            <a:pPr algn="l">
              <a:lnSpc>
                <a:spcPts val="3312"/>
              </a:lnSpc>
            </a:pPr>
            <a:r>
              <a:rPr lang="en-US" sz="2625">
                <a:solidFill>
                  <a:srgbClr val="404155"/>
                </a:solidFill>
                <a:latin typeface="Alexandria"/>
                <a:ea typeface="Alexandria"/>
                <a:cs typeface="Alexandria"/>
                <a:sym typeface="Alexandria"/>
              </a:rPr>
              <a:t>Least Squares Formulation</a:t>
            </a:r>
          </a:p>
        </p:txBody>
      </p:sp>
      <p:sp>
        <p:nvSpPr>
          <p:cNvPr id="36" name="TextBox 36"/>
          <p:cNvSpPr txBox="1"/>
          <p:nvPr/>
        </p:nvSpPr>
        <p:spPr>
          <a:xfrm>
            <a:off x="12366129" y="5620494"/>
            <a:ext cx="4658023" cy="3175247"/>
          </a:xfrm>
          <a:prstGeom prst="rect">
            <a:avLst/>
          </a:prstGeom>
        </p:spPr>
        <p:txBody>
          <a:bodyPr lIns="0" tIns="0" rIns="0" bIns="0" rtlCol="0" anchor="t">
            <a:spAutoFit/>
          </a:bodyPr>
          <a:lstStyle/>
          <a:p>
            <a:pPr algn="l">
              <a:lnSpc>
                <a:spcPts val="3374"/>
              </a:lnSpc>
            </a:pPr>
            <a:r>
              <a:rPr lang="en-US" sz="2125">
                <a:solidFill>
                  <a:srgbClr val="404155"/>
                </a:solidFill>
                <a:latin typeface="Arimo"/>
                <a:ea typeface="Arimo"/>
                <a:cs typeface="Arimo"/>
                <a:sym typeface="Arimo"/>
              </a:rPr>
              <a:t>The coefficients are typically found by minimising the sum of the squared differences between the observed values (</a:t>
            </a:r>
            <a:r>
              <a:rPr lang="en-US" sz="2125" i="1">
                <a:solidFill>
                  <a:srgbClr val="404155"/>
                </a:solidFill>
                <a:latin typeface="Arimo Italics"/>
                <a:ea typeface="Arimo Italics"/>
                <a:cs typeface="Arimo Italics"/>
                <a:sym typeface="Arimo Italics"/>
              </a:rPr>
              <a:t>y</a:t>
            </a:r>
            <a:r>
              <a:rPr lang="en-US" sz="2125">
                <a:solidFill>
                  <a:srgbClr val="404155"/>
                </a:solidFill>
                <a:latin typeface="Arimo"/>
                <a:ea typeface="Arimo"/>
                <a:cs typeface="Arimo"/>
                <a:sym typeface="Arimo"/>
              </a:rPr>
              <a:t>) and the values predicted by the polynomial model (</a:t>
            </a:r>
            <a:r>
              <a:rPr lang="en-US" sz="2125" i="1">
                <a:solidFill>
                  <a:srgbClr val="404155"/>
                </a:solidFill>
                <a:latin typeface="Arimo Italics"/>
                <a:ea typeface="Arimo Italics"/>
                <a:cs typeface="Arimo Italics"/>
                <a:sym typeface="Arimo Italics"/>
              </a:rPr>
              <a:t>\hat{y}</a:t>
            </a:r>
            <a:r>
              <a:rPr lang="en-US" sz="2125">
                <a:solidFill>
                  <a:srgbClr val="404155"/>
                </a:solidFill>
                <a:latin typeface="Arimo"/>
                <a:ea typeface="Arimo"/>
                <a:cs typeface="Arimo"/>
                <a:sym typeface="Arimo"/>
              </a:rPr>
              <a:t>). This is known as the Least Squares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10269" y="-788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496044" y="370731"/>
            <a:ext cx="3907334" cy="461962"/>
          </a:xfrm>
          <a:prstGeom prst="rect">
            <a:avLst/>
          </a:prstGeom>
        </p:spPr>
        <p:txBody>
          <a:bodyPr lIns="0" tIns="0" rIns="0" bIns="0" rtlCol="0" anchor="t">
            <a:spAutoFit/>
          </a:bodyPr>
          <a:lstStyle/>
          <a:p>
            <a:pPr algn="l">
              <a:lnSpc>
                <a:spcPts val="3437"/>
              </a:lnSpc>
            </a:pPr>
            <a:r>
              <a:rPr lang="en-US" sz="2750">
                <a:solidFill>
                  <a:srgbClr val="1B1B27"/>
                </a:solidFill>
                <a:latin typeface="Alexandria"/>
                <a:ea typeface="Alexandria"/>
                <a:cs typeface="Alexandria"/>
                <a:sym typeface="Alexandria"/>
              </a:rPr>
              <a:t>Least Squares Method</a:t>
            </a:r>
          </a:p>
        </p:txBody>
      </p:sp>
      <p:sp>
        <p:nvSpPr>
          <p:cNvPr id="7" name="TextBox 7"/>
          <p:cNvSpPr txBox="1"/>
          <p:nvPr/>
        </p:nvSpPr>
        <p:spPr>
          <a:xfrm>
            <a:off x="496044" y="1177379"/>
            <a:ext cx="2835325" cy="359073"/>
          </a:xfrm>
          <a:prstGeom prst="rect">
            <a:avLst/>
          </a:prstGeom>
        </p:spPr>
        <p:txBody>
          <a:bodyPr lIns="0" tIns="0" rIns="0" bIns="0" rtlCol="0" anchor="t">
            <a:spAutoFit/>
          </a:bodyPr>
          <a:lstStyle/>
          <a:p>
            <a:pPr algn="l">
              <a:lnSpc>
                <a:spcPts val="2750"/>
              </a:lnSpc>
            </a:pPr>
            <a:r>
              <a:rPr lang="en-US" sz="2800" dirty="0">
                <a:solidFill>
                  <a:srgbClr val="1B1B27"/>
                </a:solidFill>
                <a:latin typeface="Alexandria"/>
                <a:ea typeface="Alexandria"/>
                <a:cs typeface="Alexandria"/>
                <a:sym typeface="Alexandria"/>
              </a:rPr>
              <a:t>Error Definition</a:t>
            </a:r>
          </a:p>
        </p:txBody>
      </p:sp>
      <p:sp>
        <p:nvSpPr>
          <p:cNvPr id="8" name="TextBox 8"/>
          <p:cNvSpPr txBox="1"/>
          <p:nvPr/>
        </p:nvSpPr>
        <p:spPr>
          <a:xfrm>
            <a:off x="496044" y="1625799"/>
            <a:ext cx="10239078" cy="704808"/>
          </a:xfrm>
          <a:prstGeom prst="rect">
            <a:avLst/>
          </a:prstGeom>
        </p:spPr>
        <p:txBody>
          <a:bodyPr lIns="0" tIns="0" rIns="0" bIns="0" rtlCol="0" anchor="t">
            <a:spAutoFit/>
          </a:bodyPr>
          <a:lstStyle/>
          <a:p>
            <a:pPr algn="l">
              <a:lnSpc>
                <a:spcPts val="1750"/>
              </a:lnSpc>
            </a:pPr>
            <a:r>
              <a:rPr lang="en-US" sz="2400" dirty="0">
                <a:solidFill>
                  <a:srgbClr val="404155"/>
                </a:solidFill>
                <a:latin typeface="Arimo"/>
                <a:ea typeface="Arimo"/>
                <a:cs typeface="Arimo"/>
                <a:sym typeface="Arimo"/>
              </a:rPr>
              <a:t>The error, or residual, for each data point is the vertical distance between the observed actual value (</a:t>
            </a:r>
            <a:r>
              <a:rPr lang="en-US" sz="2400" i="1" dirty="0" err="1">
                <a:solidFill>
                  <a:srgbClr val="404155"/>
                </a:solidFill>
                <a:latin typeface="Arimo Italics"/>
                <a:ea typeface="Arimo Italics"/>
                <a:cs typeface="Arimo Italics"/>
                <a:sym typeface="Arimo Italics"/>
              </a:rPr>
              <a:t>y_i</a:t>
            </a:r>
            <a:r>
              <a:rPr lang="en-US" sz="2400" dirty="0">
                <a:solidFill>
                  <a:srgbClr val="404155"/>
                </a:solidFill>
                <a:latin typeface="Arimo"/>
                <a:ea typeface="Arimo"/>
                <a:cs typeface="Arimo"/>
                <a:sym typeface="Arimo"/>
              </a:rPr>
              <a:t>) and the value predicted by our regression line (</a:t>
            </a:r>
            <a:r>
              <a:rPr lang="en-US" sz="2400" i="1" dirty="0">
                <a:solidFill>
                  <a:srgbClr val="404155"/>
                </a:solidFill>
                <a:latin typeface="Arimo Italics"/>
                <a:ea typeface="Arimo Italics"/>
                <a:cs typeface="Arimo Italics"/>
                <a:sym typeface="Arimo Italics"/>
              </a:rPr>
              <a:t>\hat{y}_</a:t>
            </a:r>
            <a:r>
              <a:rPr lang="en-US" sz="2400" i="1" dirty="0" err="1">
                <a:solidFill>
                  <a:srgbClr val="404155"/>
                </a:solidFill>
                <a:latin typeface="Arimo Italics"/>
                <a:ea typeface="Arimo Italics"/>
                <a:cs typeface="Arimo Italics"/>
                <a:sym typeface="Arimo Italics"/>
              </a:rPr>
              <a:t>i</a:t>
            </a:r>
            <a:r>
              <a:rPr lang="en-US" sz="2400" dirty="0">
                <a:solidFill>
                  <a:srgbClr val="404155"/>
                </a:solidFill>
                <a:latin typeface="Arimo"/>
                <a:ea typeface="Arimo"/>
                <a:cs typeface="Arimo"/>
                <a:sym typeface="Arimo"/>
              </a:rPr>
              <a:t>). Formally, </a:t>
            </a:r>
            <a:r>
              <a:rPr lang="en-US" sz="2400" i="1" dirty="0" err="1">
                <a:solidFill>
                  <a:srgbClr val="404155"/>
                </a:solidFill>
                <a:latin typeface="Arimo Italics"/>
                <a:ea typeface="Arimo Italics"/>
                <a:cs typeface="Arimo Italics"/>
                <a:sym typeface="Arimo Italics"/>
              </a:rPr>
              <a:t>e_i</a:t>
            </a:r>
            <a:r>
              <a:rPr lang="en-US" sz="2400" i="1" dirty="0">
                <a:solidFill>
                  <a:srgbClr val="404155"/>
                </a:solidFill>
                <a:latin typeface="Arimo Italics"/>
                <a:ea typeface="Arimo Italics"/>
                <a:cs typeface="Arimo Italics"/>
                <a:sym typeface="Arimo Italics"/>
              </a:rPr>
              <a:t> = </a:t>
            </a:r>
            <a:r>
              <a:rPr lang="en-US" sz="2400" i="1" dirty="0" err="1">
                <a:solidFill>
                  <a:srgbClr val="404155"/>
                </a:solidFill>
                <a:latin typeface="Arimo Italics"/>
                <a:ea typeface="Arimo Italics"/>
                <a:cs typeface="Arimo Italics"/>
                <a:sym typeface="Arimo Italics"/>
              </a:rPr>
              <a:t>y_i</a:t>
            </a:r>
            <a:r>
              <a:rPr lang="en-US" sz="2400" i="1" dirty="0">
                <a:solidFill>
                  <a:srgbClr val="404155"/>
                </a:solidFill>
                <a:latin typeface="Arimo Italics"/>
                <a:ea typeface="Arimo Italics"/>
                <a:cs typeface="Arimo Italics"/>
                <a:sym typeface="Arimo Italics"/>
              </a:rPr>
              <a:t> - \hat{y}_</a:t>
            </a:r>
            <a:r>
              <a:rPr lang="en-US" sz="2400" i="1" dirty="0" err="1">
                <a:solidFill>
                  <a:srgbClr val="404155"/>
                </a:solidFill>
                <a:latin typeface="Arimo Italics"/>
                <a:ea typeface="Arimo Italics"/>
                <a:cs typeface="Arimo Italics"/>
                <a:sym typeface="Arimo Italics"/>
              </a:rPr>
              <a:t>i</a:t>
            </a:r>
            <a:r>
              <a:rPr lang="en-US" sz="2400" dirty="0">
                <a:solidFill>
                  <a:srgbClr val="404155"/>
                </a:solidFill>
                <a:latin typeface="Arimo"/>
                <a:ea typeface="Arimo"/>
                <a:cs typeface="Arimo"/>
                <a:sym typeface="Arimo"/>
              </a:rPr>
              <a:t>.</a:t>
            </a:r>
          </a:p>
        </p:txBody>
      </p:sp>
      <p:sp>
        <p:nvSpPr>
          <p:cNvPr id="9" name="TextBox 9"/>
          <p:cNvSpPr txBox="1"/>
          <p:nvPr/>
        </p:nvSpPr>
        <p:spPr>
          <a:xfrm>
            <a:off x="431153" y="3655038"/>
            <a:ext cx="4511874" cy="363885"/>
          </a:xfrm>
          <a:prstGeom prst="rect">
            <a:avLst/>
          </a:prstGeom>
        </p:spPr>
        <p:txBody>
          <a:bodyPr lIns="0" tIns="0" rIns="0" bIns="0" rtlCol="0" anchor="t">
            <a:spAutoFit/>
          </a:bodyPr>
          <a:lstStyle/>
          <a:p>
            <a:pPr algn="l">
              <a:lnSpc>
                <a:spcPts val="2750"/>
              </a:lnSpc>
            </a:pPr>
            <a:r>
              <a:rPr lang="en-US" sz="2187" dirty="0">
                <a:solidFill>
                  <a:srgbClr val="1B1B27"/>
                </a:solidFill>
                <a:latin typeface="Alexandria"/>
                <a:ea typeface="Alexandria"/>
                <a:cs typeface="Alexandria"/>
                <a:sym typeface="Alexandria"/>
              </a:rPr>
              <a:t>Sum of Squared Residuals (SSR)</a:t>
            </a:r>
          </a:p>
        </p:txBody>
      </p:sp>
      <p:sp>
        <p:nvSpPr>
          <p:cNvPr id="10" name="TextBox 10"/>
          <p:cNvSpPr txBox="1"/>
          <p:nvPr/>
        </p:nvSpPr>
        <p:spPr>
          <a:xfrm>
            <a:off x="459432" y="4476450"/>
            <a:ext cx="10239078" cy="692497"/>
          </a:xfrm>
          <a:prstGeom prst="rect">
            <a:avLst/>
          </a:prstGeom>
        </p:spPr>
        <p:txBody>
          <a:bodyPr lIns="0" tIns="0" rIns="0" bIns="0" rtlCol="0" anchor="t">
            <a:spAutoFit/>
          </a:bodyPr>
          <a:lstStyle/>
          <a:p>
            <a:pPr algn="l">
              <a:lnSpc>
                <a:spcPts val="1750"/>
              </a:lnSpc>
            </a:pPr>
            <a:r>
              <a:rPr lang="en-US" sz="2000" dirty="0">
                <a:solidFill>
                  <a:srgbClr val="404155"/>
                </a:solidFill>
                <a:latin typeface="Arimo"/>
                <a:ea typeface="Arimo"/>
                <a:cs typeface="Arimo"/>
                <a:sym typeface="Arimo"/>
              </a:rPr>
              <a:t>To quantify the overall fit of the model, we calculate the Sum of Squared Residuals. This involves squaring each error term to ensure positive values and then summing them up. This </a:t>
            </a:r>
            <a:r>
              <a:rPr lang="en-US" sz="2000" dirty="0" err="1">
                <a:solidFill>
                  <a:srgbClr val="404155"/>
                </a:solidFill>
                <a:latin typeface="Arimo"/>
                <a:ea typeface="Arimo"/>
                <a:cs typeface="Arimo"/>
                <a:sym typeface="Arimo"/>
              </a:rPr>
              <a:t>penalises</a:t>
            </a:r>
            <a:r>
              <a:rPr lang="en-US" sz="2000" dirty="0">
                <a:solidFill>
                  <a:srgbClr val="404155"/>
                </a:solidFill>
                <a:latin typeface="Arimo"/>
                <a:ea typeface="Arimo"/>
                <a:cs typeface="Arimo"/>
                <a:sym typeface="Arimo"/>
              </a:rPr>
              <a:t> larger errors more heavily.</a:t>
            </a:r>
          </a:p>
        </p:txBody>
      </p:sp>
      <p:grpSp>
        <p:nvGrpSpPr>
          <p:cNvPr id="11" name="Group 11"/>
          <p:cNvGrpSpPr>
            <a:grpSpLocks noChangeAspect="1"/>
          </p:cNvGrpSpPr>
          <p:nvPr/>
        </p:nvGrpSpPr>
        <p:grpSpPr>
          <a:xfrm>
            <a:off x="163633" y="5368645"/>
            <a:ext cx="10239078" cy="565249"/>
            <a:chOff x="0" y="0"/>
            <a:chExt cx="13652103" cy="753665"/>
          </a:xfrm>
        </p:grpSpPr>
        <p:sp>
          <p:nvSpPr>
            <p:cNvPr id="12" name="Freeform 12" descr="preencoded.png"/>
            <p:cNvSpPr/>
            <p:nvPr/>
          </p:nvSpPr>
          <p:spPr>
            <a:xfrm>
              <a:off x="0" y="0"/>
              <a:ext cx="13652119" cy="753618"/>
            </a:xfrm>
            <a:custGeom>
              <a:avLst/>
              <a:gdLst/>
              <a:ahLst/>
              <a:cxnLst/>
              <a:rect l="l" t="t" r="r" b="b"/>
              <a:pathLst>
                <a:path w="13652119" h="753618">
                  <a:moveTo>
                    <a:pt x="0" y="0"/>
                  </a:moveTo>
                  <a:lnTo>
                    <a:pt x="13652119" y="0"/>
                  </a:lnTo>
                  <a:lnTo>
                    <a:pt x="13652119" y="753618"/>
                  </a:lnTo>
                  <a:lnTo>
                    <a:pt x="0" y="753618"/>
                  </a:lnTo>
                  <a:lnTo>
                    <a:pt x="0" y="0"/>
                  </a:lnTo>
                  <a:close/>
                </a:path>
              </a:pathLst>
            </a:custGeom>
            <a:blipFill>
              <a:blip r:embed="rId3"/>
              <a:stretch>
                <a:fillRect t="-551" b="-557"/>
              </a:stretch>
            </a:blipFill>
          </p:spPr>
        </p:sp>
      </p:grpSp>
      <p:sp>
        <p:nvSpPr>
          <p:cNvPr id="13" name="TextBox 13"/>
          <p:cNvSpPr txBox="1"/>
          <p:nvPr/>
        </p:nvSpPr>
        <p:spPr>
          <a:xfrm>
            <a:off x="519976" y="6025096"/>
            <a:ext cx="10239078" cy="231538"/>
          </a:xfrm>
          <a:prstGeom prst="rect">
            <a:avLst/>
          </a:prstGeom>
        </p:spPr>
        <p:txBody>
          <a:bodyPr lIns="0" tIns="0" rIns="0" bIns="0" rtlCol="0" anchor="t">
            <a:spAutoFit/>
          </a:bodyPr>
          <a:lstStyle/>
          <a:p>
            <a:pPr algn="l">
              <a:lnSpc>
                <a:spcPts val="1750"/>
              </a:lnSpc>
            </a:pPr>
            <a:r>
              <a:rPr lang="en-US" sz="2000" dirty="0">
                <a:solidFill>
                  <a:srgbClr val="404155"/>
                </a:solidFill>
                <a:latin typeface="Arimo"/>
                <a:ea typeface="Arimo"/>
                <a:cs typeface="Arimo"/>
                <a:sym typeface="Arimo"/>
              </a:rPr>
              <a:t>where </a:t>
            </a:r>
            <a:r>
              <a:rPr lang="en-US" sz="2000" i="1" dirty="0">
                <a:solidFill>
                  <a:srgbClr val="404155"/>
                </a:solidFill>
                <a:latin typeface="Arimo Italics"/>
                <a:ea typeface="Arimo Italics"/>
                <a:cs typeface="Arimo Italics"/>
                <a:sym typeface="Arimo Italics"/>
              </a:rPr>
              <a:t>m</a:t>
            </a:r>
            <a:r>
              <a:rPr lang="en-US" sz="2000" dirty="0">
                <a:solidFill>
                  <a:srgbClr val="404155"/>
                </a:solidFill>
                <a:latin typeface="Arimo"/>
                <a:ea typeface="Arimo"/>
                <a:cs typeface="Arimo"/>
                <a:sym typeface="Arimo"/>
              </a:rPr>
              <a:t> is the number of data points.</a:t>
            </a:r>
          </a:p>
        </p:txBody>
      </p:sp>
      <p:grpSp>
        <p:nvGrpSpPr>
          <p:cNvPr id="14" name="Group 14"/>
          <p:cNvGrpSpPr>
            <a:grpSpLocks noChangeAspect="1"/>
          </p:cNvGrpSpPr>
          <p:nvPr/>
        </p:nvGrpSpPr>
        <p:grpSpPr>
          <a:xfrm>
            <a:off x="11090522" y="1204615"/>
            <a:ext cx="6710809" cy="6710809"/>
            <a:chOff x="0" y="0"/>
            <a:chExt cx="8947745" cy="8947745"/>
          </a:xfrm>
        </p:grpSpPr>
        <p:sp>
          <p:nvSpPr>
            <p:cNvPr id="15" name="Freeform 15" descr="preencoded.png"/>
            <p:cNvSpPr/>
            <p:nvPr/>
          </p:nvSpPr>
          <p:spPr>
            <a:xfrm>
              <a:off x="0" y="0"/>
              <a:ext cx="8947785" cy="8947785"/>
            </a:xfrm>
            <a:custGeom>
              <a:avLst/>
              <a:gdLst/>
              <a:ahLst/>
              <a:cxnLst/>
              <a:rect l="l" t="t" r="r" b="b"/>
              <a:pathLst>
                <a:path w="8947785" h="8947785">
                  <a:moveTo>
                    <a:pt x="0" y="0"/>
                  </a:moveTo>
                  <a:lnTo>
                    <a:pt x="8947785" y="0"/>
                  </a:lnTo>
                  <a:lnTo>
                    <a:pt x="8947785" y="8947785"/>
                  </a:lnTo>
                  <a:lnTo>
                    <a:pt x="0" y="8947785"/>
                  </a:lnTo>
                  <a:lnTo>
                    <a:pt x="0" y="0"/>
                  </a:lnTo>
                  <a:close/>
                </a:path>
              </a:pathLst>
            </a:custGeom>
            <a:blipFill>
              <a:blip r:embed="rId4"/>
              <a:stretch>
                <a:fillRect/>
              </a:stretch>
            </a:blipFill>
          </p:spPr>
        </p:sp>
      </p:grpSp>
      <p:sp>
        <p:nvSpPr>
          <p:cNvPr id="21" name="Freeform 21" descr="preencoded.png"/>
          <p:cNvSpPr/>
          <p:nvPr/>
        </p:nvSpPr>
        <p:spPr>
          <a:xfrm>
            <a:off x="6950794" y="11410577"/>
            <a:ext cx="212080" cy="212080"/>
          </a:xfrm>
          <a:custGeom>
            <a:avLst/>
            <a:gdLst/>
            <a:ahLst/>
            <a:cxnLst/>
            <a:rect l="l" t="t" r="r" b="b"/>
            <a:pathLst>
              <a:path w="212080" h="212080">
                <a:moveTo>
                  <a:pt x="0" y="0"/>
                </a:moveTo>
                <a:lnTo>
                  <a:pt x="212080" y="0"/>
                </a:lnTo>
                <a:lnTo>
                  <a:pt x="212080" y="212080"/>
                </a:lnTo>
                <a:lnTo>
                  <a:pt x="0" y="212080"/>
                </a:lnTo>
                <a:lnTo>
                  <a:pt x="0" y="0"/>
                </a:lnTo>
                <a:close/>
              </a:path>
            </a:pathLst>
          </a:custGeom>
          <a:blipFill>
            <a:blip r:embed="rId5">
              <a:extLst>
                <a:ext uri="{96DAC541-7B7A-43D3-8B79-37D633B846F1}">
                  <asvg:svgBlip xmlns:asvg="http://schemas.microsoft.com/office/drawing/2016/SVG/main" r:embed="rId6"/>
                </a:ext>
              </a:extLst>
            </a:blip>
            <a:stretch>
              <a:fillRect l="-6521" r="-6521"/>
            </a:stretch>
          </a:blipFill>
        </p:spPr>
      </p:sp>
      <p:sp>
        <p:nvSpPr>
          <p:cNvPr id="26" name="Freeform 26" descr="preencoded.png"/>
          <p:cNvSpPr/>
          <p:nvPr/>
        </p:nvSpPr>
        <p:spPr>
          <a:xfrm>
            <a:off x="10396910" y="10149409"/>
            <a:ext cx="212080" cy="212080"/>
          </a:xfrm>
          <a:custGeom>
            <a:avLst/>
            <a:gdLst/>
            <a:ahLst/>
            <a:cxnLst/>
            <a:rect l="l" t="t" r="r" b="b"/>
            <a:pathLst>
              <a:path w="212080" h="212080">
                <a:moveTo>
                  <a:pt x="0" y="0"/>
                </a:moveTo>
                <a:lnTo>
                  <a:pt x="212080" y="0"/>
                </a:lnTo>
                <a:lnTo>
                  <a:pt x="212080" y="212080"/>
                </a:lnTo>
                <a:lnTo>
                  <a:pt x="0" y="212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descr="preencoded.png"/>
          <p:cNvSpPr/>
          <p:nvPr/>
        </p:nvSpPr>
        <p:spPr>
          <a:xfrm>
            <a:off x="9766028" y="13764444"/>
            <a:ext cx="212080" cy="212080"/>
          </a:xfrm>
          <a:custGeom>
            <a:avLst/>
            <a:gdLst/>
            <a:ahLst/>
            <a:cxnLst/>
            <a:rect l="l" t="t" r="r" b="b"/>
            <a:pathLst>
              <a:path w="212080" h="212080">
                <a:moveTo>
                  <a:pt x="0" y="0"/>
                </a:moveTo>
                <a:lnTo>
                  <a:pt x="212080" y="0"/>
                </a:lnTo>
                <a:lnTo>
                  <a:pt x="212080" y="212080"/>
                </a:lnTo>
                <a:lnTo>
                  <a:pt x="0" y="2120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496044" y="370731"/>
            <a:ext cx="5879306" cy="461962"/>
          </a:xfrm>
          <a:prstGeom prst="rect">
            <a:avLst/>
          </a:prstGeom>
        </p:spPr>
        <p:txBody>
          <a:bodyPr lIns="0" tIns="0" rIns="0" bIns="0" rtlCol="0" anchor="t">
            <a:spAutoFit/>
          </a:bodyPr>
          <a:lstStyle/>
          <a:p>
            <a:pPr algn="l">
              <a:lnSpc>
                <a:spcPts val="3437"/>
              </a:lnSpc>
            </a:pPr>
            <a:r>
              <a:rPr lang="en-US" sz="2750">
                <a:solidFill>
                  <a:srgbClr val="1B1B27"/>
                </a:solidFill>
                <a:latin typeface="Alexandria"/>
                <a:ea typeface="Alexandria"/>
                <a:cs typeface="Alexandria"/>
                <a:sym typeface="Alexandria"/>
              </a:rPr>
              <a:t>Python Implementation (NumPy)</a:t>
            </a:r>
          </a:p>
        </p:txBody>
      </p:sp>
      <p:sp>
        <p:nvSpPr>
          <p:cNvPr id="7" name="TextBox 7"/>
          <p:cNvSpPr txBox="1"/>
          <p:nvPr/>
        </p:nvSpPr>
        <p:spPr>
          <a:xfrm>
            <a:off x="496044" y="1059061"/>
            <a:ext cx="17295911" cy="283964"/>
          </a:xfrm>
          <a:prstGeom prst="rect">
            <a:avLst/>
          </a:prstGeom>
        </p:spPr>
        <p:txBody>
          <a:bodyPr lIns="0" tIns="0" rIns="0" bIns="0" rtlCol="0" anchor="t">
            <a:spAutoFit/>
          </a:bodyPr>
          <a:lstStyle/>
          <a:p>
            <a:pPr algn="l">
              <a:lnSpc>
                <a:spcPts val="1750"/>
              </a:lnSpc>
            </a:pPr>
            <a:r>
              <a:rPr lang="en-US" sz="1062">
                <a:solidFill>
                  <a:srgbClr val="404155"/>
                </a:solidFill>
                <a:latin typeface="Arimo"/>
                <a:ea typeface="Arimo"/>
                <a:cs typeface="Arimo"/>
                <a:sym typeface="Arimo"/>
              </a:rPr>
              <a:t>NumPy provides convenient functions for polynomial fitting, making it straightforward to apply polynomial regression without needing to construct the design matrix manually.</a:t>
            </a:r>
          </a:p>
        </p:txBody>
      </p:sp>
      <p:grpSp>
        <p:nvGrpSpPr>
          <p:cNvPr id="8" name="Group 8"/>
          <p:cNvGrpSpPr/>
          <p:nvPr/>
        </p:nvGrpSpPr>
        <p:grpSpPr>
          <a:xfrm>
            <a:off x="491281" y="1497658"/>
            <a:ext cx="8586639" cy="1638895"/>
            <a:chOff x="0" y="0"/>
            <a:chExt cx="11448852" cy="2185193"/>
          </a:xfrm>
        </p:grpSpPr>
        <p:sp>
          <p:nvSpPr>
            <p:cNvPr id="9" name="Freeform 9"/>
            <p:cNvSpPr/>
            <p:nvPr/>
          </p:nvSpPr>
          <p:spPr>
            <a:xfrm>
              <a:off x="6350" y="6350"/>
              <a:ext cx="11436097" cy="2172462"/>
            </a:xfrm>
            <a:custGeom>
              <a:avLst/>
              <a:gdLst/>
              <a:ahLst/>
              <a:cxnLst/>
              <a:rect l="l" t="t" r="r" b="b"/>
              <a:pathLst>
                <a:path w="11436097" h="2172462">
                  <a:moveTo>
                    <a:pt x="0" y="79375"/>
                  </a:moveTo>
                  <a:cubicBezTo>
                    <a:pt x="0" y="35560"/>
                    <a:pt x="35687" y="0"/>
                    <a:pt x="79756" y="0"/>
                  </a:cubicBezTo>
                  <a:lnTo>
                    <a:pt x="11356340" y="0"/>
                  </a:lnTo>
                  <a:cubicBezTo>
                    <a:pt x="11400409" y="0"/>
                    <a:pt x="11436097" y="35560"/>
                    <a:pt x="11436097" y="79375"/>
                  </a:cubicBezTo>
                  <a:lnTo>
                    <a:pt x="11436097" y="2093087"/>
                  </a:lnTo>
                  <a:cubicBezTo>
                    <a:pt x="11436097" y="2136902"/>
                    <a:pt x="11400409" y="2172462"/>
                    <a:pt x="11356340" y="2172462"/>
                  </a:cubicBezTo>
                  <a:lnTo>
                    <a:pt x="79756" y="2172462"/>
                  </a:lnTo>
                  <a:cubicBezTo>
                    <a:pt x="35687" y="2172462"/>
                    <a:pt x="0" y="2136902"/>
                    <a:pt x="0" y="2093087"/>
                  </a:cubicBezTo>
                  <a:close/>
                </a:path>
              </a:pathLst>
            </a:custGeom>
            <a:solidFill>
              <a:srgbClr val="D2DDF9"/>
            </a:solidFill>
            <a:ln w="12700">
              <a:solidFill>
                <a:srgbClr val="000000"/>
              </a:solidFill>
            </a:ln>
          </p:spPr>
        </p:sp>
        <p:sp>
          <p:nvSpPr>
            <p:cNvPr id="10" name="Freeform 10"/>
            <p:cNvSpPr/>
            <p:nvPr/>
          </p:nvSpPr>
          <p:spPr>
            <a:xfrm>
              <a:off x="0" y="0"/>
              <a:ext cx="11448797" cy="2185162"/>
            </a:xfrm>
            <a:custGeom>
              <a:avLst/>
              <a:gdLst/>
              <a:ahLst/>
              <a:cxnLst/>
              <a:rect l="l" t="t" r="r" b="b"/>
              <a:pathLst>
                <a:path w="11448797" h="2185162">
                  <a:moveTo>
                    <a:pt x="0" y="85725"/>
                  </a:moveTo>
                  <a:cubicBezTo>
                    <a:pt x="0" y="38354"/>
                    <a:pt x="38608" y="0"/>
                    <a:pt x="86106" y="0"/>
                  </a:cubicBezTo>
                  <a:lnTo>
                    <a:pt x="11362690" y="0"/>
                  </a:lnTo>
                  <a:lnTo>
                    <a:pt x="11362690" y="6350"/>
                  </a:lnTo>
                  <a:lnTo>
                    <a:pt x="11362690" y="0"/>
                  </a:lnTo>
                  <a:cubicBezTo>
                    <a:pt x="11410188" y="0"/>
                    <a:pt x="11448797" y="38354"/>
                    <a:pt x="11448797" y="85725"/>
                  </a:cubicBezTo>
                  <a:lnTo>
                    <a:pt x="11442447" y="85725"/>
                  </a:lnTo>
                  <a:lnTo>
                    <a:pt x="11448797" y="85725"/>
                  </a:lnTo>
                  <a:lnTo>
                    <a:pt x="11448797" y="2099437"/>
                  </a:lnTo>
                  <a:lnTo>
                    <a:pt x="11442447" y="2099437"/>
                  </a:lnTo>
                  <a:lnTo>
                    <a:pt x="11448797" y="2099437"/>
                  </a:lnTo>
                  <a:cubicBezTo>
                    <a:pt x="11448797" y="2146808"/>
                    <a:pt x="11410188" y="2185162"/>
                    <a:pt x="11362690" y="2185162"/>
                  </a:cubicBezTo>
                  <a:lnTo>
                    <a:pt x="11362690" y="2178812"/>
                  </a:lnTo>
                  <a:lnTo>
                    <a:pt x="11362690" y="2185162"/>
                  </a:lnTo>
                  <a:lnTo>
                    <a:pt x="86106" y="2185162"/>
                  </a:lnTo>
                  <a:lnTo>
                    <a:pt x="86106" y="2178812"/>
                  </a:lnTo>
                  <a:lnTo>
                    <a:pt x="86106" y="2185162"/>
                  </a:lnTo>
                  <a:cubicBezTo>
                    <a:pt x="38608" y="2185162"/>
                    <a:pt x="0" y="2146808"/>
                    <a:pt x="0" y="2099437"/>
                  </a:cubicBezTo>
                  <a:lnTo>
                    <a:pt x="0" y="85725"/>
                  </a:lnTo>
                  <a:lnTo>
                    <a:pt x="6350" y="85725"/>
                  </a:lnTo>
                  <a:lnTo>
                    <a:pt x="0" y="85725"/>
                  </a:lnTo>
                  <a:moveTo>
                    <a:pt x="12700" y="85725"/>
                  </a:moveTo>
                  <a:lnTo>
                    <a:pt x="12700" y="2099437"/>
                  </a:lnTo>
                  <a:lnTo>
                    <a:pt x="6350" y="2099437"/>
                  </a:lnTo>
                  <a:lnTo>
                    <a:pt x="12700" y="2099437"/>
                  </a:lnTo>
                  <a:cubicBezTo>
                    <a:pt x="12700" y="2139696"/>
                    <a:pt x="45593" y="2172462"/>
                    <a:pt x="86106" y="2172462"/>
                  </a:cubicBezTo>
                  <a:lnTo>
                    <a:pt x="11362690" y="2172462"/>
                  </a:lnTo>
                  <a:cubicBezTo>
                    <a:pt x="11403203" y="2172462"/>
                    <a:pt x="11436097" y="2139696"/>
                    <a:pt x="11436097" y="2099437"/>
                  </a:cubicBezTo>
                  <a:lnTo>
                    <a:pt x="11436097" y="85725"/>
                  </a:lnTo>
                  <a:cubicBezTo>
                    <a:pt x="11436097" y="45466"/>
                    <a:pt x="11403203" y="12700"/>
                    <a:pt x="11362690" y="12700"/>
                  </a:cubicBezTo>
                  <a:lnTo>
                    <a:pt x="86106" y="12700"/>
                  </a:lnTo>
                  <a:lnTo>
                    <a:pt x="86106" y="6350"/>
                  </a:lnTo>
                  <a:lnTo>
                    <a:pt x="86106" y="12700"/>
                  </a:lnTo>
                  <a:cubicBezTo>
                    <a:pt x="45593" y="12700"/>
                    <a:pt x="12700" y="45466"/>
                    <a:pt x="12700" y="85725"/>
                  </a:cubicBezTo>
                  <a:close/>
                </a:path>
              </a:pathLst>
            </a:custGeom>
            <a:solidFill>
              <a:srgbClr val="B8C3DF"/>
            </a:solidFill>
            <a:ln w="12700">
              <a:solidFill>
                <a:srgbClr val="000000"/>
              </a:solidFill>
            </a:ln>
          </p:spPr>
        </p:sp>
      </p:grpSp>
      <p:grpSp>
        <p:nvGrpSpPr>
          <p:cNvPr id="11" name="Group 11"/>
          <p:cNvGrpSpPr/>
          <p:nvPr/>
        </p:nvGrpSpPr>
        <p:grpSpPr>
          <a:xfrm>
            <a:off x="647254" y="1653629"/>
            <a:ext cx="425202" cy="425203"/>
            <a:chOff x="0" y="0"/>
            <a:chExt cx="566937" cy="566937"/>
          </a:xfrm>
        </p:grpSpPr>
        <p:sp>
          <p:nvSpPr>
            <p:cNvPr id="12" name="Freeform 12"/>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1B54DA"/>
            </a:solidFill>
            <a:ln w="12700">
              <a:solidFill>
                <a:srgbClr val="000000"/>
              </a:solidFill>
            </a:ln>
          </p:spPr>
        </p:sp>
      </p:grpSp>
      <p:sp>
        <p:nvSpPr>
          <p:cNvPr id="13" name="Freeform 13" descr="preencoded.png"/>
          <p:cNvSpPr/>
          <p:nvPr/>
        </p:nvSpPr>
        <p:spPr>
          <a:xfrm>
            <a:off x="764232" y="1770609"/>
            <a:ext cx="191244" cy="191244"/>
          </a:xfrm>
          <a:custGeom>
            <a:avLst/>
            <a:gdLst/>
            <a:ahLst/>
            <a:cxnLst/>
            <a:rect l="l" t="t" r="r" b="b"/>
            <a:pathLst>
              <a:path w="191244" h="191244">
                <a:moveTo>
                  <a:pt x="0" y="0"/>
                </a:moveTo>
                <a:lnTo>
                  <a:pt x="191244" y="0"/>
                </a:lnTo>
                <a:lnTo>
                  <a:pt x="191244" y="191243"/>
                </a:lnTo>
                <a:lnTo>
                  <a:pt x="0" y="191243"/>
                </a:lnTo>
                <a:lnTo>
                  <a:pt x="0" y="0"/>
                </a:lnTo>
                <a:close/>
              </a:path>
            </a:pathLst>
          </a:custGeom>
          <a:blipFill>
            <a:blip r:embed="rId3">
              <a:extLst>
                <a:ext uri="{96DAC541-7B7A-43D3-8B79-37D633B846F1}">
                  <asvg:svgBlip xmlns:asvg="http://schemas.microsoft.com/office/drawing/2016/SVG/main" r:embed="rId4"/>
                </a:ext>
              </a:extLst>
            </a:blip>
            <a:stretch>
              <a:fillRect t="-7142" b="-7142"/>
            </a:stretch>
          </a:blipFill>
        </p:spPr>
      </p:sp>
      <p:sp>
        <p:nvSpPr>
          <p:cNvPr id="14" name="TextBox 14"/>
          <p:cNvSpPr txBox="1"/>
          <p:nvPr/>
        </p:nvSpPr>
        <p:spPr>
          <a:xfrm>
            <a:off x="647254" y="2220516"/>
            <a:ext cx="1771947" cy="221456"/>
          </a:xfrm>
          <a:prstGeom prst="rect">
            <a:avLst/>
          </a:prstGeom>
        </p:spPr>
        <p:txBody>
          <a:bodyPr lIns="0" tIns="0" rIns="0" bIns="0" rtlCol="0" anchor="t">
            <a:spAutoFit/>
          </a:bodyPr>
          <a:lstStyle/>
          <a:p>
            <a:pPr algn="l">
              <a:lnSpc>
                <a:spcPts val="1687"/>
              </a:lnSpc>
            </a:pPr>
            <a:r>
              <a:rPr lang="en-US" sz="1375">
                <a:solidFill>
                  <a:srgbClr val="404155"/>
                </a:solidFill>
                <a:latin typeface="Alexandria"/>
                <a:ea typeface="Alexandria"/>
                <a:cs typeface="Alexandria"/>
                <a:sym typeface="Alexandria"/>
              </a:rPr>
              <a:t>numpy.polyfit()</a:t>
            </a:r>
          </a:p>
        </p:txBody>
      </p:sp>
      <p:sp>
        <p:nvSpPr>
          <p:cNvPr id="15" name="TextBox 15"/>
          <p:cNvSpPr txBox="1"/>
          <p:nvPr/>
        </p:nvSpPr>
        <p:spPr>
          <a:xfrm>
            <a:off x="647254" y="2469802"/>
            <a:ext cx="8274695" cy="444802"/>
          </a:xfrm>
          <a:prstGeom prst="rect">
            <a:avLst/>
          </a:prstGeom>
        </p:spPr>
        <p:txBody>
          <a:bodyPr lIns="0" tIns="0" rIns="0" bIns="0" rtlCol="0" anchor="t">
            <a:spAutoFit/>
          </a:bodyPr>
          <a:lstStyle/>
          <a:p>
            <a:pPr algn="l">
              <a:lnSpc>
                <a:spcPts val="1750"/>
              </a:lnSpc>
            </a:pPr>
            <a:r>
              <a:rPr lang="en-US" sz="1400" dirty="0">
                <a:solidFill>
                  <a:srgbClr val="404155"/>
                </a:solidFill>
                <a:latin typeface="Arimo"/>
                <a:ea typeface="Arimo"/>
                <a:cs typeface="Arimo"/>
                <a:sym typeface="Arimo"/>
              </a:rPr>
              <a:t>This function computes the coefficients of a polynomial of a specified degree that is the best fit to the input data in a least-squares sense. It returns an array of coefficients, with the highest power first.</a:t>
            </a:r>
          </a:p>
        </p:txBody>
      </p:sp>
      <p:grpSp>
        <p:nvGrpSpPr>
          <p:cNvPr id="16" name="Group 16"/>
          <p:cNvGrpSpPr/>
          <p:nvPr/>
        </p:nvGrpSpPr>
        <p:grpSpPr>
          <a:xfrm>
            <a:off x="9210080" y="1497658"/>
            <a:ext cx="8586639" cy="1638895"/>
            <a:chOff x="0" y="0"/>
            <a:chExt cx="11448852" cy="2185193"/>
          </a:xfrm>
        </p:grpSpPr>
        <p:sp>
          <p:nvSpPr>
            <p:cNvPr id="17" name="Freeform 17"/>
            <p:cNvSpPr/>
            <p:nvPr/>
          </p:nvSpPr>
          <p:spPr>
            <a:xfrm>
              <a:off x="6350" y="6350"/>
              <a:ext cx="11436097" cy="2172462"/>
            </a:xfrm>
            <a:custGeom>
              <a:avLst/>
              <a:gdLst/>
              <a:ahLst/>
              <a:cxnLst/>
              <a:rect l="l" t="t" r="r" b="b"/>
              <a:pathLst>
                <a:path w="11436097" h="2172462">
                  <a:moveTo>
                    <a:pt x="0" y="79375"/>
                  </a:moveTo>
                  <a:cubicBezTo>
                    <a:pt x="0" y="35560"/>
                    <a:pt x="35687" y="0"/>
                    <a:pt x="79756" y="0"/>
                  </a:cubicBezTo>
                  <a:lnTo>
                    <a:pt x="11356340" y="0"/>
                  </a:lnTo>
                  <a:cubicBezTo>
                    <a:pt x="11400409" y="0"/>
                    <a:pt x="11436097" y="35560"/>
                    <a:pt x="11436097" y="79375"/>
                  </a:cubicBezTo>
                  <a:lnTo>
                    <a:pt x="11436097" y="2093087"/>
                  </a:lnTo>
                  <a:cubicBezTo>
                    <a:pt x="11436097" y="2136902"/>
                    <a:pt x="11400409" y="2172462"/>
                    <a:pt x="11356340" y="2172462"/>
                  </a:cubicBezTo>
                  <a:lnTo>
                    <a:pt x="79756" y="2172462"/>
                  </a:lnTo>
                  <a:cubicBezTo>
                    <a:pt x="35687" y="2172462"/>
                    <a:pt x="0" y="2136902"/>
                    <a:pt x="0" y="2093087"/>
                  </a:cubicBezTo>
                  <a:close/>
                </a:path>
              </a:pathLst>
            </a:custGeom>
            <a:solidFill>
              <a:srgbClr val="D2DDF9"/>
            </a:solidFill>
            <a:ln w="12700">
              <a:solidFill>
                <a:srgbClr val="000000"/>
              </a:solidFill>
            </a:ln>
          </p:spPr>
        </p:sp>
        <p:sp>
          <p:nvSpPr>
            <p:cNvPr id="18" name="Freeform 18"/>
            <p:cNvSpPr/>
            <p:nvPr/>
          </p:nvSpPr>
          <p:spPr>
            <a:xfrm>
              <a:off x="0" y="0"/>
              <a:ext cx="11448797" cy="2185162"/>
            </a:xfrm>
            <a:custGeom>
              <a:avLst/>
              <a:gdLst/>
              <a:ahLst/>
              <a:cxnLst/>
              <a:rect l="l" t="t" r="r" b="b"/>
              <a:pathLst>
                <a:path w="11448797" h="2185162">
                  <a:moveTo>
                    <a:pt x="0" y="85725"/>
                  </a:moveTo>
                  <a:cubicBezTo>
                    <a:pt x="0" y="38354"/>
                    <a:pt x="38608" y="0"/>
                    <a:pt x="86106" y="0"/>
                  </a:cubicBezTo>
                  <a:lnTo>
                    <a:pt x="11362690" y="0"/>
                  </a:lnTo>
                  <a:lnTo>
                    <a:pt x="11362690" y="6350"/>
                  </a:lnTo>
                  <a:lnTo>
                    <a:pt x="11362690" y="0"/>
                  </a:lnTo>
                  <a:cubicBezTo>
                    <a:pt x="11410188" y="0"/>
                    <a:pt x="11448797" y="38354"/>
                    <a:pt x="11448797" y="85725"/>
                  </a:cubicBezTo>
                  <a:lnTo>
                    <a:pt x="11442447" y="85725"/>
                  </a:lnTo>
                  <a:lnTo>
                    <a:pt x="11448797" y="85725"/>
                  </a:lnTo>
                  <a:lnTo>
                    <a:pt x="11448797" y="2099437"/>
                  </a:lnTo>
                  <a:lnTo>
                    <a:pt x="11442447" y="2099437"/>
                  </a:lnTo>
                  <a:lnTo>
                    <a:pt x="11448797" y="2099437"/>
                  </a:lnTo>
                  <a:cubicBezTo>
                    <a:pt x="11448797" y="2146808"/>
                    <a:pt x="11410188" y="2185162"/>
                    <a:pt x="11362690" y="2185162"/>
                  </a:cubicBezTo>
                  <a:lnTo>
                    <a:pt x="11362690" y="2178812"/>
                  </a:lnTo>
                  <a:lnTo>
                    <a:pt x="11362690" y="2185162"/>
                  </a:lnTo>
                  <a:lnTo>
                    <a:pt x="86106" y="2185162"/>
                  </a:lnTo>
                  <a:lnTo>
                    <a:pt x="86106" y="2178812"/>
                  </a:lnTo>
                  <a:lnTo>
                    <a:pt x="86106" y="2185162"/>
                  </a:lnTo>
                  <a:cubicBezTo>
                    <a:pt x="38608" y="2185162"/>
                    <a:pt x="0" y="2146808"/>
                    <a:pt x="0" y="2099437"/>
                  </a:cubicBezTo>
                  <a:lnTo>
                    <a:pt x="0" y="85725"/>
                  </a:lnTo>
                  <a:lnTo>
                    <a:pt x="6350" y="85725"/>
                  </a:lnTo>
                  <a:lnTo>
                    <a:pt x="0" y="85725"/>
                  </a:lnTo>
                  <a:moveTo>
                    <a:pt x="12700" y="85725"/>
                  </a:moveTo>
                  <a:lnTo>
                    <a:pt x="12700" y="2099437"/>
                  </a:lnTo>
                  <a:lnTo>
                    <a:pt x="6350" y="2099437"/>
                  </a:lnTo>
                  <a:lnTo>
                    <a:pt x="12700" y="2099437"/>
                  </a:lnTo>
                  <a:cubicBezTo>
                    <a:pt x="12700" y="2139696"/>
                    <a:pt x="45593" y="2172462"/>
                    <a:pt x="86106" y="2172462"/>
                  </a:cubicBezTo>
                  <a:lnTo>
                    <a:pt x="11362690" y="2172462"/>
                  </a:lnTo>
                  <a:cubicBezTo>
                    <a:pt x="11403203" y="2172462"/>
                    <a:pt x="11436097" y="2139696"/>
                    <a:pt x="11436097" y="2099437"/>
                  </a:cubicBezTo>
                  <a:lnTo>
                    <a:pt x="11436097" y="85725"/>
                  </a:lnTo>
                  <a:cubicBezTo>
                    <a:pt x="11436097" y="45466"/>
                    <a:pt x="11403203" y="12700"/>
                    <a:pt x="11362690" y="12700"/>
                  </a:cubicBezTo>
                  <a:lnTo>
                    <a:pt x="86106" y="12700"/>
                  </a:lnTo>
                  <a:lnTo>
                    <a:pt x="86106" y="6350"/>
                  </a:lnTo>
                  <a:lnTo>
                    <a:pt x="86106" y="12700"/>
                  </a:lnTo>
                  <a:cubicBezTo>
                    <a:pt x="45593" y="12700"/>
                    <a:pt x="12700" y="45466"/>
                    <a:pt x="12700" y="85725"/>
                  </a:cubicBezTo>
                  <a:close/>
                </a:path>
              </a:pathLst>
            </a:custGeom>
            <a:solidFill>
              <a:srgbClr val="B8C3DF"/>
            </a:solidFill>
            <a:ln w="12700">
              <a:solidFill>
                <a:srgbClr val="000000"/>
              </a:solidFill>
            </a:ln>
          </p:spPr>
        </p:sp>
      </p:grpSp>
      <p:grpSp>
        <p:nvGrpSpPr>
          <p:cNvPr id="19" name="Group 19"/>
          <p:cNvGrpSpPr/>
          <p:nvPr/>
        </p:nvGrpSpPr>
        <p:grpSpPr>
          <a:xfrm>
            <a:off x="9366051" y="1653629"/>
            <a:ext cx="425203" cy="425203"/>
            <a:chOff x="0" y="0"/>
            <a:chExt cx="566937" cy="566937"/>
          </a:xfrm>
        </p:grpSpPr>
        <p:sp>
          <p:nvSpPr>
            <p:cNvPr id="20" name="Freeform 20"/>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1B54DA"/>
            </a:solidFill>
            <a:ln w="12700">
              <a:solidFill>
                <a:srgbClr val="000000"/>
              </a:solidFill>
            </a:ln>
          </p:spPr>
        </p:sp>
      </p:grpSp>
      <p:sp>
        <p:nvSpPr>
          <p:cNvPr id="21" name="Freeform 21" descr="preencoded.png"/>
          <p:cNvSpPr/>
          <p:nvPr/>
        </p:nvSpPr>
        <p:spPr>
          <a:xfrm>
            <a:off x="9483030" y="1770609"/>
            <a:ext cx="191244" cy="191244"/>
          </a:xfrm>
          <a:custGeom>
            <a:avLst/>
            <a:gdLst/>
            <a:ahLst/>
            <a:cxnLst/>
            <a:rect l="l" t="t" r="r" b="b"/>
            <a:pathLst>
              <a:path w="191244" h="191244">
                <a:moveTo>
                  <a:pt x="0" y="0"/>
                </a:moveTo>
                <a:lnTo>
                  <a:pt x="191244" y="0"/>
                </a:lnTo>
                <a:lnTo>
                  <a:pt x="191244" y="191243"/>
                </a:lnTo>
                <a:lnTo>
                  <a:pt x="0" y="191243"/>
                </a:lnTo>
                <a:lnTo>
                  <a:pt x="0" y="0"/>
                </a:lnTo>
                <a:close/>
              </a:path>
            </a:pathLst>
          </a:custGeom>
          <a:blipFill>
            <a:blip r:embed="rId5">
              <a:extLst>
                <a:ext uri="{96DAC541-7B7A-43D3-8B79-37D633B846F1}">
                  <asvg:svgBlip xmlns:asvg="http://schemas.microsoft.com/office/drawing/2016/SVG/main" r:embed="rId6"/>
                </a:ext>
              </a:extLst>
            </a:blip>
            <a:stretch>
              <a:fillRect l="-16666" r="-16666"/>
            </a:stretch>
          </a:blipFill>
        </p:spPr>
      </p:sp>
      <p:sp>
        <p:nvSpPr>
          <p:cNvPr id="22" name="TextBox 22"/>
          <p:cNvSpPr txBox="1"/>
          <p:nvPr/>
        </p:nvSpPr>
        <p:spPr>
          <a:xfrm>
            <a:off x="9366051" y="2220516"/>
            <a:ext cx="1771948" cy="221456"/>
          </a:xfrm>
          <a:prstGeom prst="rect">
            <a:avLst/>
          </a:prstGeom>
        </p:spPr>
        <p:txBody>
          <a:bodyPr lIns="0" tIns="0" rIns="0" bIns="0" rtlCol="0" anchor="t">
            <a:spAutoFit/>
          </a:bodyPr>
          <a:lstStyle/>
          <a:p>
            <a:pPr algn="l">
              <a:lnSpc>
                <a:spcPts val="1687"/>
              </a:lnSpc>
            </a:pPr>
            <a:r>
              <a:rPr lang="en-US" sz="1375">
                <a:solidFill>
                  <a:srgbClr val="404155"/>
                </a:solidFill>
                <a:latin typeface="Alexandria"/>
                <a:ea typeface="Alexandria"/>
                <a:cs typeface="Alexandria"/>
                <a:sym typeface="Alexandria"/>
              </a:rPr>
              <a:t>numpy.poly1d()</a:t>
            </a:r>
          </a:p>
        </p:txBody>
      </p:sp>
      <p:sp>
        <p:nvSpPr>
          <p:cNvPr id="23" name="TextBox 23"/>
          <p:cNvSpPr txBox="1"/>
          <p:nvPr/>
        </p:nvSpPr>
        <p:spPr>
          <a:xfrm>
            <a:off x="9366051" y="2469802"/>
            <a:ext cx="8274695" cy="444802"/>
          </a:xfrm>
          <a:prstGeom prst="rect">
            <a:avLst/>
          </a:prstGeom>
        </p:spPr>
        <p:txBody>
          <a:bodyPr lIns="0" tIns="0" rIns="0" bIns="0" rtlCol="0" anchor="t">
            <a:spAutoFit/>
          </a:bodyPr>
          <a:lstStyle/>
          <a:p>
            <a:pPr algn="l">
              <a:lnSpc>
                <a:spcPts val="1750"/>
              </a:lnSpc>
            </a:pPr>
            <a:r>
              <a:rPr lang="en-US" sz="1400" dirty="0">
                <a:solidFill>
                  <a:srgbClr val="404155"/>
                </a:solidFill>
                <a:latin typeface="Arimo"/>
                <a:ea typeface="Arimo"/>
                <a:cs typeface="Arimo"/>
                <a:sym typeface="Arimo"/>
              </a:rPr>
              <a:t>This class helps in creating a one-dimensional polynomial object from a set of coefficients. It makes it easy to evaluate the polynomial at specific points, much like a mathematical function.</a:t>
            </a:r>
          </a:p>
        </p:txBody>
      </p:sp>
      <p:sp>
        <p:nvSpPr>
          <p:cNvPr id="24" name="TextBox 24"/>
          <p:cNvSpPr txBox="1"/>
          <p:nvPr/>
        </p:nvSpPr>
        <p:spPr>
          <a:xfrm>
            <a:off x="496044" y="3334791"/>
            <a:ext cx="3871466" cy="363885"/>
          </a:xfrm>
          <a:prstGeom prst="rect">
            <a:avLst/>
          </a:prstGeom>
        </p:spPr>
        <p:txBody>
          <a:bodyPr lIns="0" tIns="0" rIns="0" bIns="0" rtlCol="0" anchor="t">
            <a:spAutoFit/>
          </a:bodyPr>
          <a:lstStyle/>
          <a:p>
            <a:pPr algn="l">
              <a:lnSpc>
                <a:spcPts val="2750"/>
              </a:lnSpc>
            </a:pPr>
            <a:r>
              <a:rPr lang="en-US" sz="2187">
                <a:solidFill>
                  <a:srgbClr val="1B1B27"/>
                </a:solidFill>
                <a:latin typeface="Alexandria"/>
                <a:ea typeface="Alexandria"/>
                <a:cs typeface="Alexandria"/>
                <a:sym typeface="Alexandria"/>
              </a:rPr>
              <a:t>Example Dataset &amp; Plotting</a:t>
            </a:r>
          </a:p>
        </p:txBody>
      </p:sp>
      <p:grpSp>
        <p:nvGrpSpPr>
          <p:cNvPr id="25" name="Group 25"/>
          <p:cNvGrpSpPr/>
          <p:nvPr/>
        </p:nvGrpSpPr>
        <p:grpSpPr>
          <a:xfrm>
            <a:off x="496044" y="4070597"/>
            <a:ext cx="8475018" cy="5882879"/>
            <a:chOff x="0" y="0"/>
            <a:chExt cx="11300023" cy="7843838"/>
          </a:xfrm>
        </p:grpSpPr>
        <p:sp>
          <p:nvSpPr>
            <p:cNvPr id="26" name="Freeform 26"/>
            <p:cNvSpPr/>
            <p:nvPr/>
          </p:nvSpPr>
          <p:spPr>
            <a:xfrm>
              <a:off x="0" y="0"/>
              <a:ext cx="11300079" cy="7843774"/>
            </a:xfrm>
            <a:custGeom>
              <a:avLst/>
              <a:gdLst/>
              <a:ahLst/>
              <a:cxnLst/>
              <a:rect l="l" t="t" r="r" b="b"/>
              <a:pathLst>
                <a:path w="11300079" h="7843774">
                  <a:moveTo>
                    <a:pt x="0" y="79375"/>
                  </a:moveTo>
                  <a:cubicBezTo>
                    <a:pt x="0" y="35560"/>
                    <a:pt x="35560" y="0"/>
                    <a:pt x="79375" y="0"/>
                  </a:cubicBezTo>
                  <a:lnTo>
                    <a:pt x="11220704" y="0"/>
                  </a:lnTo>
                  <a:cubicBezTo>
                    <a:pt x="11264519" y="0"/>
                    <a:pt x="11300079" y="35560"/>
                    <a:pt x="11300079" y="79375"/>
                  </a:cubicBezTo>
                  <a:lnTo>
                    <a:pt x="11300079" y="7764399"/>
                  </a:lnTo>
                  <a:cubicBezTo>
                    <a:pt x="11300079" y="7808214"/>
                    <a:pt x="11264519" y="7843774"/>
                    <a:pt x="11220704" y="7843774"/>
                  </a:cubicBezTo>
                  <a:lnTo>
                    <a:pt x="79375" y="7843774"/>
                  </a:lnTo>
                  <a:cubicBezTo>
                    <a:pt x="35560" y="7843774"/>
                    <a:pt x="0" y="7808214"/>
                    <a:pt x="0" y="7764399"/>
                  </a:cubicBezTo>
                  <a:close/>
                </a:path>
              </a:pathLst>
            </a:custGeom>
            <a:solidFill>
              <a:srgbClr val="ECECF2"/>
            </a:solidFill>
            <a:ln w="12700">
              <a:solidFill>
                <a:srgbClr val="000000"/>
              </a:solidFill>
            </a:ln>
          </p:spPr>
        </p:sp>
      </p:grpSp>
      <p:grpSp>
        <p:nvGrpSpPr>
          <p:cNvPr id="27" name="Group 27"/>
          <p:cNvGrpSpPr/>
          <p:nvPr/>
        </p:nvGrpSpPr>
        <p:grpSpPr>
          <a:xfrm>
            <a:off x="489049" y="4070597"/>
            <a:ext cx="8489007" cy="5882879"/>
            <a:chOff x="0" y="0"/>
            <a:chExt cx="11318677" cy="7843838"/>
          </a:xfrm>
        </p:grpSpPr>
        <p:sp>
          <p:nvSpPr>
            <p:cNvPr id="28" name="Freeform 28"/>
            <p:cNvSpPr/>
            <p:nvPr/>
          </p:nvSpPr>
          <p:spPr>
            <a:xfrm>
              <a:off x="0" y="0"/>
              <a:ext cx="11318621" cy="7843901"/>
            </a:xfrm>
            <a:custGeom>
              <a:avLst/>
              <a:gdLst/>
              <a:ahLst/>
              <a:cxnLst/>
              <a:rect l="l" t="t" r="r" b="b"/>
              <a:pathLst>
                <a:path w="11318621" h="7843901">
                  <a:moveTo>
                    <a:pt x="0" y="28321"/>
                  </a:moveTo>
                  <a:cubicBezTo>
                    <a:pt x="0" y="12700"/>
                    <a:pt x="12700" y="0"/>
                    <a:pt x="28321" y="0"/>
                  </a:cubicBezTo>
                  <a:lnTo>
                    <a:pt x="11290300" y="0"/>
                  </a:lnTo>
                  <a:cubicBezTo>
                    <a:pt x="11305921" y="0"/>
                    <a:pt x="11318621" y="12700"/>
                    <a:pt x="11318621" y="28321"/>
                  </a:cubicBezTo>
                  <a:lnTo>
                    <a:pt x="11318621" y="7815580"/>
                  </a:lnTo>
                  <a:cubicBezTo>
                    <a:pt x="11318621" y="7831201"/>
                    <a:pt x="11305921" y="7843901"/>
                    <a:pt x="11290300" y="7843901"/>
                  </a:cubicBezTo>
                  <a:lnTo>
                    <a:pt x="28321" y="7843901"/>
                  </a:lnTo>
                  <a:cubicBezTo>
                    <a:pt x="12700" y="7843901"/>
                    <a:pt x="0" y="7831201"/>
                    <a:pt x="0" y="7815580"/>
                  </a:cubicBezTo>
                  <a:close/>
                </a:path>
              </a:pathLst>
            </a:custGeom>
            <a:solidFill>
              <a:srgbClr val="ECECF2"/>
            </a:solidFill>
            <a:ln w="12700">
              <a:solidFill>
                <a:srgbClr val="000000"/>
              </a:solidFill>
            </a:ln>
          </p:spPr>
        </p:sp>
      </p:grpSp>
      <p:sp>
        <p:nvSpPr>
          <p:cNvPr id="29" name="TextBox 29"/>
          <p:cNvSpPr txBox="1"/>
          <p:nvPr/>
        </p:nvSpPr>
        <p:spPr>
          <a:xfrm>
            <a:off x="630734" y="4100661"/>
            <a:ext cx="8205639" cy="5770811"/>
          </a:xfrm>
          <a:prstGeom prst="rect">
            <a:avLst/>
          </a:prstGeom>
        </p:spPr>
        <p:txBody>
          <a:bodyPr lIns="0" tIns="0" rIns="0" bIns="0" rtlCol="0" anchor="t">
            <a:spAutoFit/>
          </a:bodyPr>
          <a:lstStyle/>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import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numpy</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as np</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import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matplotlib.pyplot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as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a:t>
            </a: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 Example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Datax_data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np.array</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([1, 2, 3, 4, 5, 6, 7, 8, 9, 10])</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y_data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np.array</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([1, 4, 9, 16, 25, 36, 49, 64, 81, 100])</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 Fit a 2nd degree </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polynomialcoefficients</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np.polyfit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y_data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2)</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poly_model</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np.poly1d(coefficients)</a:t>
            </a:r>
          </a:p>
          <a:p>
            <a:pPr algn="l">
              <a:lnSpc>
                <a:spcPts val="1750"/>
              </a:lnSpc>
            </a:pPr>
            <a:endParaRPr lang="en-US" dirty="0">
              <a:solidFill>
                <a:srgbClr val="404155"/>
              </a:solidFill>
              <a:latin typeface="Times New Roman" panose="02020603050405020304" pitchFamily="18" charset="0"/>
              <a:ea typeface="Consolas"/>
              <a:cs typeface="Times New Roman" panose="02020603050405020304" pitchFamily="18" charset="0"/>
              <a:sym typeface="Consolas"/>
            </a:endParaRP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 Generate points for the fitted </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curvex_fit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np.linspace</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(min(</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max(</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100)</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y_fit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poly_model</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 Plot the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resultsplt.scatter</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y_data</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t>
            </a:r>
          </a:p>
          <a:p>
            <a:pPr algn="l">
              <a:lnSpc>
                <a:spcPts val="1750"/>
              </a:lnSpc>
            </a:pPr>
            <a:r>
              <a:rPr lang="en-US" dirty="0">
                <a:solidFill>
                  <a:srgbClr val="404155"/>
                </a:solidFill>
                <a:latin typeface="Times New Roman" panose="02020603050405020304" pitchFamily="18" charset="0"/>
                <a:ea typeface="Consolas"/>
                <a:cs typeface="Times New Roman" panose="02020603050405020304" pitchFamily="18" charset="0"/>
                <a:sym typeface="Consolas"/>
              </a:rPr>
              <a:t>label='Original Data')</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plt.plot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x_fit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a:t>
            </a: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y_fit</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 color='red', label='Fitted Polynomial’)</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plt.title</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('Polynomial Regression with NumPy’)</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plt.xlabel</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('X-axis’)</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plt.ylabel</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('Y-axis’)</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plt.legend</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plt.grid</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(True)</a:t>
            </a:r>
          </a:p>
          <a:p>
            <a:pPr algn="l">
              <a:lnSpc>
                <a:spcPts val="1750"/>
              </a:lnSpc>
            </a:pPr>
            <a:r>
              <a:rPr lang="en-US" dirty="0" err="1">
                <a:solidFill>
                  <a:srgbClr val="404155"/>
                </a:solidFill>
                <a:latin typeface="Times New Roman" panose="02020603050405020304" pitchFamily="18" charset="0"/>
                <a:ea typeface="Consolas"/>
                <a:cs typeface="Times New Roman" panose="02020603050405020304" pitchFamily="18" charset="0"/>
                <a:sym typeface="Consolas"/>
              </a:rPr>
              <a:t>plt.show</a:t>
            </a:r>
            <a:r>
              <a:rPr lang="en-US" dirty="0">
                <a:solidFill>
                  <a:srgbClr val="404155"/>
                </a:solidFill>
                <a:latin typeface="Times New Roman" panose="02020603050405020304" pitchFamily="18" charset="0"/>
                <a:ea typeface="Consolas"/>
                <a:cs typeface="Times New Roman" panose="02020603050405020304" pitchFamily="18" charset="0"/>
                <a:sym typeface="Consolas"/>
              </a:rPr>
              <a:t>()</a:t>
            </a:r>
          </a:p>
        </p:txBody>
      </p:sp>
      <p:grpSp>
        <p:nvGrpSpPr>
          <p:cNvPr id="30" name="Group 30"/>
          <p:cNvGrpSpPr>
            <a:grpSpLocks noChangeAspect="1"/>
          </p:cNvGrpSpPr>
          <p:nvPr/>
        </p:nvGrpSpPr>
        <p:grpSpPr>
          <a:xfrm>
            <a:off x="10896600" y="4099149"/>
            <a:ext cx="5913536" cy="5913536"/>
            <a:chOff x="0" y="0"/>
            <a:chExt cx="11300023" cy="11300023"/>
          </a:xfrm>
        </p:grpSpPr>
        <p:sp>
          <p:nvSpPr>
            <p:cNvPr id="31" name="Freeform 31" descr="preencoded.png"/>
            <p:cNvSpPr/>
            <p:nvPr/>
          </p:nvSpPr>
          <p:spPr>
            <a:xfrm>
              <a:off x="0" y="0"/>
              <a:ext cx="11300079" cy="11300079"/>
            </a:xfrm>
            <a:custGeom>
              <a:avLst/>
              <a:gdLst/>
              <a:ahLst/>
              <a:cxnLst/>
              <a:rect l="l" t="t" r="r" b="b"/>
              <a:pathLst>
                <a:path w="11300079" h="11300079">
                  <a:moveTo>
                    <a:pt x="0" y="0"/>
                  </a:moveTo>
                  <a:lnTo>
                    <a:pt x="11300079" y="0"/>
                  </a:lnTo>
                  <a:lnTo>
                    <a:pt x="11300079" y="11300079"/>
                  </a:lnTo>
                  <a:lnTo>
                    <a:pt x="0" y="11300079"/>
                  </a:lnTo>
                  <a:lnTo>
                    <a:pt x="0" y="0"/>
                  </a:lnTo>
                  <a:close/>
                </a:path>
              </a:pathLst>
            </a:custGeom>
            <a:blipFill>
              <a:blip r:embed="rId7"/>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id="6" name="TextBox 6"/>
          <p:cNvSpPr txBox="1"/>
          <p:nvPr/>
        </p:nvSpPr>
        <p:spPr>
          <a:xfrm>
            <a:off x="807095" y="617487"/>
            <a:ext cx="10833795" cy="739676"/>
          </a:xfrm>
          <a:prstGeom prst="rect">
            <a:avLst/>
          </a:prstGeom>
        </p:spPr>
        <p:txBody>
          <a:bodyPr lIns="0" tIns="0" rIns="0" bIns="0" rtlCol="0" anchor="t">
            <a:spAutoFit/>
          </a:bodyPr>
          <a:lstStyle/>
          <a:p>
            <a:pPr algn="l">
              <a:lnSpc>
                <a:spcPts val="5625"/>
              </a:lnSpc>
            </a:pPr>
            <a:r>
              <a:rPr lang="en-US" sz="4499">
                <a:solidFill>
                  <a:srgbClr val="1B1B27"/>
                </a:solidFill>
                <a:latin typeface="Alexandria"/>
                <a:ea typeface="Alexandria"/>
                <a:cs typeface="Alexandria"/>
                <a:sym typeface="Alexandria"/>
              </a:rPr>
              <a:t>Python Implementation (Scikit-Learn)</a:t>
            </a:r>
          </a:p>
        </p:txBody>
      </p:sp>
      <p:sp>
        <p:nvSpPr>
          <p:cNvPr id="7" name="TextBox 7"/>
          <p:cNvSpPr txBox="1"/>
          <p:nvPr/>
        </p:nvSpPr>
        <p:spPr>
          <a:xfrm>
            <a:off x="807095" y="1732509"/>
            <a:ext cx="16673810" cy="823318"/>
          </a:xfrm>
          <a:prstGeom prst="rect">
            <a:avLst/>
          </a:prstGeom>
        </p:spPr>
        <p:txBody>
          <a:bodyPr lIns="0" tIns="0" rIns="0" bIns="0" rtlCol="0" anchor="t">
            <a:spAutoFit/>
          </a:bodyPr>
          <a:lstStyle/>
          <a:p>
            <a:pPr algn="l">
              <a:lnSpc>
                <a:spcPts val="2875"/>
              </a:lnSpc>
            </a:pPr>
            <a:r>
              <a:rPr lang="en-US" sz="1812">
                <a:solidFill>
                  <a:srgbClr val="404155"/>
                </a:solidFill>
                <a:latin typeface="Arimo"/>
                <a:ea typeface="Arimo"/>
                <a:cs typeface="Arimo"/>
                <a:sym typeface="Arimo"/>
              </a:rPr>
              <a:t>Scikit-learn, a robust machine learning library, provides a more structured approach to polynomial regression by integrating with its linear model functionalities.</a:t>
            </a:r>
          </a:p>
        </p:txBody>
      </p:sp>
      <p:grpSp>
        <p:nvGrpSpPr>
          <p:cNvPr id="8" name="Group 8"/>
          <p:cNvGrpSpPr>
            <a:grpSpLocks noChangeAspect="1"/>
          </p:cNvGrpSpPr>
          <p:nvPr/>
        </p:nvGrpSpPr>
        <p:grpSpPr>
          <a:xfrm>
            <a:off x="807095" y="3161110"/>
            <a:ext cx="8221564" cy="1428750"/>
            <a:chOff x="0" y="0"/>
            <a:chExt cx="10962085" cy="1905000"/>
          </a:xfrm>
        </p:grpSpPr>
        <p:sp>
          <p:nvSpPr>
            <p:cNvPr id="9" name="Freeform 9" descr="preencoded.png"/>
            <p:cNvSpPr/>
            <p:nvPr/>
          </p:nvSpPr>
          <p:spPr>
            <a:xfrm>
              <a:off x="0" y="0"/>
              <a:ext cx="10962132" cy="1905000"/>
            </a:xfrm>
            <a:custGeom>
              <a:avLst/>
              <a:gdLst/>
              <a:ahLst/>
              <a:cxnLst/>
              <a:rect l="l" t="t" r="r" b="b"/>
              <a:pathLst>
                <a:path w="10962132" h="1905000">
                  <a:moveTo>
                    <a:pt x="0" y="0"/>
                  </a:moveTo>
                  <a:lnTo>
                    <a:pt x="10962132" y="0"/>
                  </a:lnTo>
                  <a:lnTo>
                    <a:pt x="10962132" y="1905000"/>
                  </a:lnTo>
                  <a:lnTo>
                    <a:pt x="0" y="1905000"/>
                  </a:lnTo>
                  <a:lnTo>
                    <a:pt x="0" y="0"/>
                  </a:lnTo>
                  <a:close/>
                </a:path>
              </a:pathLst>
            </a:custGeom>
            <a:blipFill>
              <a:blip r:embed="rId3"/>
              <a:stretch>
                <a:fillRect t="-9" b="-9"/>
              </a:stretch>
            </a:blipFill>
          </p:spPr>
        </p:sp>
      </p:grpSp>
      <p:sp>
        <p:nvSpPr>
          <p:cNvPr id="10" name="TextBox 10"/>
          <p:cNvSpPr txBox="1"/>
          <p:nvPr/>
        </p:nvSpPr>
        <p:spPr>
          <a:xfrm>
            <a:off x="1037630" y="4064348"/>
            <a:ext cx="2882504" cy="379362"/>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Prepare Data</a:t>
            </a:r>
          </a:p>
        </p:txBody>
      </p:sp>
      <p:sp>
        <p:nvSpPr>
          <p:cNvPr id="11" name="TextBox 11"/>
          <p:cNvSpPr txBox="1"/>
          <p:nvPr/>
        </p:nvSpPr>
        <p:spPr>
          <a:xfrm>
            <a:off x="1037630" y="4496246"/>
            <a:ext cx="7760494" cy="1192114"/>
          </a:xfrm>
          <a:prstGeom prst="rect">
            <a:avLst/>
          </a:prstGeom>
        </p:spPr>
        <p:txBody>
          <a:bodyPr lIns="0" tIns="0" rIns="0" bIns="0" rtlCol="0" anchor="t">
            <a:spAutoFit/>
          </a:bodyPr>
          <a:lstStyle/>
          <a:p>
            <a:pPr algn="l">
              <a:lnSpc>
                <a:spcPts val="2875"/>
              </a:lnSpc>
            </a:pPr>
            <a:r>
              <a:rPr lang="en-US" sz="1812">
                <a:solidFill>
                  <a:srgbClr val="404155"/>
                </a:solidFill>
                <a:latin typeface="Arimo"/>
                <a:ea typeface="Arimo"/>
                <a:cs typeface="Arimo"/>
                <a:sym typeface="Arimo"/>
              </a:rPr>
              <a:t>Organise your independent variable(s) (X) and dependent variable (y) into appropriate NumPy array or Pandas DataFrame formats. Ensure X is reshaped into a 2D array if it's a single feature.</a:t>
            </a:r>
          </a:p>
        </p:txBody>
      </p:sp>
      <p:grpSp>
        <p:nvGrpSpPr>
          <p:cNvPr id="12" name="Group 12"/>
          <p:cNvGrpSpPr>
            <a:grpSpLocks noChangeAspect="1"/>
          </p:cNvGrpSpPr>
          <p:nvPr/>
        </p:nvGrpSpPr>
        <p:grpSpPr>
          <a:xfrm>
            <a:off x="9259192" y="2815232"/>
            <a:ext cx="8221712" cy="1428750"/>
            <a:chOff x="0" y="0"/>
            <a:chExt cx="10962283" cy="1905000"/>
          </a:xfrm>
        </p:grpSpPr>
        <p:sp>
          <p:nvSpPr>
            <p:cNvPr id="13" name="Freeform 13" descr="preencoded.png"/>
            <p:cNvSpPr/>
            <p:nvPr/>
          </p:nvSpPr>
          <p:spPr>
            <a:xfrm>
              <a:off x="0" y="0"/>
              <a:ext cx="10962259" cy="1905000"/>
            </a:xfrm>
            <a:custGeom>
              <a:avLst/>
              <a:gdLst/>
              <a:ahLst/>
              <a:cxnLst/>
              <a:rect l="l" t="t" r="r" b="b"/>
              <a:pathLst>
                <a:path w="10962259" h="1905000">
                  <a:moveTo>
                    <a:pt x="0" y="0"/>
                  </a:moveTo>
                  <a:lnTo>
                    <a:pt x="10962259" y="0"/>
                  </a:lnTo>
                  <a:lnTo>
                    <a:pt x="10962259" y="1905000"/>
                  </a:lnTo>
                  <a:lnTo>
                    <a:pt x="0" y="1905000"/>
                  </a:lnTo>
                  <a:lnTo>
                    <a:pt x="0" y="0"/>
                  </a:lnTo>
                  <a:close/>
                </a:path>
              </a:pathLst>
            </a:custGeom>
            <a:blipFill>
              <a:blip r:embed="rId4"/>
              <a:stretch>
                <a:fillRect t="-9" b="-9"/>
              </a:stretch>
            </a:blipFill>
          </p:spPr>
        </p:sp>
      </p:grpSp>
      <p:sp>
        <p:nvSpPr>
          <p:cNvPr id="14" name="TextBox 14"/>
          <p:cNvSpPr txBox="1"/>
          <p:nvPr/>
        </p:nvSpPr>
        <p:spPr>
          <a:xfrm>
            <a:off x="9489728" y="3718471"/>
            <a:ext cx="2882504" cy="379362"/>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PolynomialFeatures</a:t>
            </a:r>
          </a:p>
        </p:txBody>
      </p:sp>
      <p:sp>
        <p:nvSpPr>
          <p:cNvPr id="15" name="TextBox 15"/>
          <p:cNvSpPr txBox="1"/>
          <p:nvPr/>
        </p:nvSpPr>
        <p:spPr>
          <a:xfrm>
            <a:off x="9489728" y="4150370"/>
            <a:ext cx="7760642" cy="1211164"/>
          </a:xfrm>
          <a:prstGeom prst="rect">
            <a:avLst/>
          </a:prstGeom>
        </p:spPr>
        <p:txBody>
          <a:bodyPr lIns="0" tIns="0" rIns="0" bIns="0" rtlCol="0" anchor="t">
            <a:spAutoFit/>
          </a:bodyPr>
          <a:lstStyle/>
          <a:p>
            <a:pPr algn="l">
              <a:lnSpc>
                <a:spcPts val="2875"/>
              </a:lnSpc>
            </a:pPr>
            <a:r>
              <a:rPr lang="en-US" sz="1812">
                <a:solidFill>
                  <a:srgbClr val="404155"/>
                </a:solidFill>
                <a:latin typeface="Arimo"/>
                <a:ea typeface="Arimo"/>
                <a:cs typeface="Arimo"/>
                <a:sym typeface="Arimo"/>
              </a:rPr>
              <a:t>This transformer generates new features by raising the existing features to specified polynomial degrees. It creates an expanded feature matrix including </a:t>
            </a:r>
            <a:r>
              <a:rPr lang="en-US" sz="1812" i="1">
                <a:solidFill>
                  <a:srgbClr val="404155"/>
                </a:solidFill>
                <a:latin typeface="Arimo Italics"/>
                <a:ea typeface="Arimo Italics"/>
                <a:cs typeface="Arimo Italics"/>
                <a:sym typeface="Arimo Italics"/>
              </a:rPr>
              <a:t>1, x, x^2, \ldots, x^n</a:t>
            </a:r>
            <a:r>
              <a:rPr lang="en-US" sz="1812">
                <a:solidFill>
                  <a:srgbClr val="404155"/>
                </a:solidFill>
                <a:latin typeface="Arimo"/>
                <a:ea typeface="Arimo"/>
                <a:cs typeface="Arimo"/>
                <a:sym typeface="Arimo"/>
              </a:rPr>
              <a:t>.</a:t>
            </a:r>
          </a:p>
        </p:txBody>
      </p:sp>
      <p:grpSp>
        <p:nvGrpSpPr>
          <p:cNvPr id="16" name="Group 16"/>
          <p:cNvGrpSpPr>
            <a:grpSpLocks noChangeAspect="1"/>
          </p:cNvGrpSpPr>
          <p:nvPr/>
        </p:nvGrpSpPr>
        <p:grpSpPr>
          <a:xfrm>
            <a:off x="807095" y="6495306"/>
            <a:ext cx="8221564" cy="1428750"/>
            <a:chOff x="0" y="0"/>
            <a:chExt cx="10962085" cy="1905000"/>
          </a:xfrm>
        </p:grpSpPr>
        <p:sp>
          <p:nvSpPr>
            <p:cNvPr id="17" name="Freeform 17" descr="preencoded.png"/>
            <p:cNvSpPr/>
            <p:nvPr/>
          </p:nvSpPr>
          <p:spPr>
            <a:xfrm>
              <a:off x="0" y="0"/>
              <a:ext cx="10962132" cy="1905000"/>
            </a:xfrm>
            <a:custGeom>
              <a:avLst/>
              <a:gdLst/>
              <a:ahLst/>
              <a:cxnLst/>
              <a:rect l="l" t="t" r="r" b="b"/>
              <a:pathLst>
                <a:path w="10962132" h="1905000">
                  <a:moveTo>
                    <a:pt x="0" y="0"/>
                  </a:moveTo>
                  <a:lnTo>
                    <a:pt x="10962132" y="0"/>
                  </a:lnTo>
                  <a:lnTo>
                    <a:pt x="10962132" y="1905000"/>
                  </a:lnTo>
                  <a:lnTo>
                    <a:pt x="0" y="1905000"/>
                  </a:lnTo>
                  <a:lnTo>
                    <a:pt x="0" y="0"/>
                  </a:lnTo>
                  <a:close/>
                </a:path>
              </a:pathLst>
            </a:custGeom>
            <a:blipFill>
              <a:blip r:embed="rId3"/>
              <a:stretch>
                <a:fillRect t="-9" b="-9"/>
              </a:stretch>
            </a:blipFill>
          </p:spPr>
        </p:sp>
      </p:grpSp>
      <p:sp>
        <p:nvSpPr>
          <p:cNvPr id="18" name="TextBox 18"/>
          <p:cNvSpPr txBox="1"/>
          <p:nvPr/>
        </p:nvSpPr>
        <p:spPr>
          <a:xfrm>
            <a:off x="1037630" y="7398544"/>
            <a:ext cx="2882504" cy="379363"/>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LinearRegression</a:t>
            </a:r>
          </a:p>
        </p:txBody>
      </p:sp>
      <p:sp>
        <p:nvSpPr>
          <p:cNvPr id="19" name="TextBox 19"/>
          <p:cNvSpPr txBox="1"/>
          <p:nvPr/>
        </p:nvSpPr>
        <p:spPr>
          <a:xfrm>
            <a:off x="1037630" y="7830442"/>
            <a:ext cx="7760494" cy="1589485"/>
          </a:xfrm>
          <a:prstGeom prst="rect">
            <a:avLst/>
          </a:prstGeom>
        </p:spPr>
        <p:txBody>
          <a:bodyPr lIns="0" tIns="0" rIns="0" bIns="0" rtlCol="0" anchor="t">
            <a:spAutoFit/>
          </a:bodyPr>
          <a:lstStyle/>
          <a:p>
            <a:pPr algn="l">
              <a:lnSpc>
                <a:spcPts val="2875"/>
              </a:lnSpc>
            </a:pPr>
            <a:r>
              <a:rPr lang="en-US" sz="1812">
                <a:solidFill>
                  <a:srgbClr val="404155"/>
                </a:solidFill>
                <a:latin typeface="Arimo"/>
                <a:ea typeface="Arimo"/>
                <a:cs typeface="Arimo"/>
                <a:sym typeface="Arimo"/>
              </a:rPr>
              <a:t>After transforming the features, apply Scikit-learn's LinearRegression model. This model will treat the polynomial features as independent variables and fit a linear model to them, effectively performing polynomial regression.</a:t>
            </a:r>
          </a:p>
        </p:txBody>
      </p:sp>
      <p:grpSp>
        <p:nvGrpSpPr>
          <p:cNvPr id="20" name="Group 20"/>
          <p:cNvGrpSpPr>
            <a:grpSpLocks noChangeAspect="1"/>
          </p:cNvGrpSpPr>
          <p:nvPr/>
        </p:nvGrpSpPr>
        <p:grpSpPr>
          <a:xfrm>
            <a:off x="9259192" y="6149429"/>
            <a:ext cx="8221712" cy="1428750"/>
            <a:chOff x="0" y="0"/>
            <a:chExt cx="10962283" cy="1905000"/>
          </a:xfrm>
        </p:grpSpPr>
        <p:sp>
          <p:nvSpPr>
            <p:cNvPr id="21" name="Freeform 21" descr="preencoded.png"/>
            <p:cNvSpPr/>
            <p:nvPr/>
          </p:nvSpPr>
          <p:spPr>
            <a:xfrm>
              <a:off x="0" y="0"/>
              <a:ext cx="10962259" cy="1905000"/>
            </a:xfrm>
            <a:custGeom>
              <a:avLst/>
              <a:gdLst/>
              <a:ahLst/>
              <a:cxnLst/>
              <a:rect l="l" t="t" r="r" b="b"/>
              <a:pathLst>
                <a:path w="10962259" h="1905000">
                  <a:moveTo>
                    <a:pt x="0" y="0"/>
                  </a:moveTo>
                  <a:lnTo>
                    <a:pt x="10962259" y="0"/>
                  </a:lnTo>
                  <a:lnTo>
                    <a:pt x="10962259" y="1905000"/>
                  </a:lnTo>
                  <a:lnTo>
                    <a:pt x="0" y="1905000"/>
                  </a:lnTo>
                  <a:lnTo>
                    <a:pt x="0" y="0"/>
                  </a:lnTo>
                  <a:close/>
                </a:path>
              </a:pathLst>
            </a:custGeom>
            <a:blipFill>
              <a:blip r:embed="rId4"/>
              <a:stretch>
                <a:fillRect t="-9" b="-9"/>
              </a:stretch>
            </a:blipFill>
          </p:spPr>
        </p:sp>
      </p:grpSp>
      <p:sp>
        <p:nvSpPr>
          <p:cNvPr id="22" name="TextBox 22"/>
          <p:cNvSpPr txBox="1"/>
          <p:nvPr/>
        </p:nvSpPr>
        <p:spPr>
          <a:xfrm>
            <a:off x="9489728" y="7052667"/>
            <a:ext cx="2882504" cy="379363"/>
          </a:xfrm>
          <a:prstGeom prst="rect">
            <a:avLst/>
          </a:prstGeom>
        </p:spPr>
        <p:txBody>
          <a:bodyPr lIns="0" tIns="0" rIns="0" bIns="0" rtlCol="0" anchor="t">
            <a:spAutoFit/>
          </a:bodyPr>
          <a:lstStyle/>
          <a:p>
            <a:pPr algn="l">
              <a:lnSpc>
                <a:spcPts val="2812"/>
              </a:lnSpc>
            </a:pPr>
            <a:r>
              <a:rPr lang="en-US" sz="2249">
                <a:solidFill>
                  <a:srgbClr val="404155"/>
                </a:solidFill>
                <a:latin typeface="Alexandria"/>
                <a:ea typeface="Alexandria"/>
                <a:cs typeface="Alexandria"/>
                <a:sym typeface="Alexandria"/>
              </a:rPr>
              <a:t>Predict Values</a:t>
            </a:r>
          </a:p>
        </p:txBody>
      </p:sp>
      <p:sp>
        <p:nvSpPr>
          <p:cNvPr id="23" name="TextBox 23"/>
          <p:cNvSpPr txBox="1"/>
          <p:nvPr/>
        </p:nvSpPr>
        <p:spPr>
          <a:xfrm>
            <a:off x="9489728" y="7484566"/>
            <a:ext cx="7760642" cy="1239739"/>
          </a:xfrm>
          <a:prstGeom prst="rect">
            <a:avLst/>
          </a:prstGeom>
        </p:spPr>
        <p:txBody>
          <a:bodyPr lIns="0" tIns="0" rIns="0" bIns="0" rtlCol="0" anchor="t">
            <a:spAutoFit/>
          </a:bodyPr>
          <a:lstStyle/>
          <a:p>
            <a:pPr algn="l">
              <a:lnSpc>
                <a:spcPts val="2875"/>
              </a:lnSpc>
            </a:pPr>
            <a:r>
              <a:rPr lang="en-US" sz="1812">
                <a:solidFill>
                  <a:srgbClr val="404155"/>
                </a:solidFill>
                <a:latin typeface="Arimo"/>
                <a:ea typeface="Arimo"/>
                <a:cs typeface="Arimo"/>
                <a:sym typeface="Arimo"/>
              </a:rPr>
              <a:t>Once the model is trained, use its predict() method to obtain predicted </a:t>
            </a:r>
            <a:r>
              <a:rPr lang="en-US" sz="1812" i="1">
                <a:solidFill>
                  <a:srgbClr val="404155"/>
                </a:solidFill>
                <a:latin typeface="Arimo Italics"/>
                <a:ea typeface="Arimo Italics"/>
                <a:cs typeface="Arimo Italics"/>
                <a:sym typeface="Arimo Italics"/>
              </a:rPr>
              <a:t>y</a:t>
            </a:r>
            <a:r>
              <a:rPr lang="en-US" sz="1812">
                <a:solidFill>
                  <a:srgbClr val="404155"/>
                </a:solidFill>
                <a:latin typeface="Arimo"/>
                <a:ea typeface="Arimo"/>
                <a:cs typeface="Arimo"/>
                <a:sym typeface="Arimo"/>
              </a:rPr>
              <a:t> values for new or existing </a:t>
            </a:r>
            <a:r>
              <a:rPr lang="en-US" sz="1812" i="1">
                <a:solidFill>
                  <a:srgbClr val="404155"/>
                </a:solidFill>
                <a:latin typeface="Arimo Italics"/>
                <a:ea typeface="Arimo Italics"/>
                <a:cs typeface="Arimo Italics"/>
                <a:sym typeface="Arimo Italics"/>
              </a:rPr>
              <a:t>X</a:t>
            </a:r>
            <a:r>
              <a:rPr lang="en-US" sz="1812">
                <a:solidFill>
                  <a:srgbClr val="404155"/>
                </a:solidFill>
                <a:latin typeface="Arimo"/>
                <a:ea typeface="Arimo"/>
                <a:cs typeface="Arimo"/>
                <a:sym typeface="Arimo"/>
              </a:rPr>
              <a:t> data, which can then be used for evaluation or plotting.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2637</Words>
  <Application>Microsoft Office PowerPoint</Application>
  <PresentationFormat>Custom</PresentationFormat>
  <Paragraphs>252</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Times New Roman</vt:lpstr>
      <vt:lpstr>Alexandria</vt:lpstr>
      <vt:lpstr>Arimo</vt:lpstr>
      <vt:lpstr>Arimo Bold</vt:lpstr>
      <vt:lpstr>Arimo Italics</vt:lpstr>
      <vt:lpstr>Arial</vt:lpstr>
      <vt:lpstr>Consolas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Polynomial-Regression-Using-Python.pptx</dc:title>
  <dc:creator>Pacific BD</dc:creator>
  <cp:lastModifiedBy>Pacific BD</cp:lastModifiedBy>
  <cp:revision>6</cp:revision>
  <dcterms:created xsi:type="dcterms:W3CDTF">2006-08-16T00:00:00Z</dcterms:created>
  <dcterms:modified xsi:type="dcterms:W3CDTF">2025-11-26T21:31:01Z</dcterms:modified>
  <dc:identifier>DAG51LJ-lI4</dc:identifier>
</cp:coreProperties>
</file>